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1" r:id="rId1"/>
  </p:sldMasterIdLst>
  <p:notesMasterIdLst>
    <p:notesMasterId r:id="rId24"/>
  </p:notesMasterIdLst>
  <p:handoutMasterIdLst>
    <p:handoutMasterId r:id="rId25"/>
  </p:handoutMasterIdLst>
  <p:sldIdLst>
    <p:sldId id="290" r:id="rId2"/>
    <p:sldId id="293" r:id="rId3"/>
    <p:sldId id="363" r:id="rId4"/>
    <p:sldId id="364" r:id="rId5"/>
    <p:sldId id="359" r:id="rId6"/>
    <p:sldId id="362" r:id="rId7"/>
    <p:sldId id="361" r:id="rId8"/>
    <p:sldId id="356" r:id="rId9"/>
    <p:sldId id="358" r:id="rId10"/>
    <p:sldId id="357" r:id="rId11"/>
    <p:sldId id="365" r:id="rId12"/>
    <p:sldId id="360" r:id="rId13"/>
    <p:sldId id="366" r:id="rId14"/>
    <p:sldId id="367" r:id="rId15"/>
    <p:sldId id="368" r:id="rId16"/>
    <p:sldId id="299" r:id="rId17"/>
    <p:sldId id="370" r:id="rId18"/>
    <p:sldId id="369" r:id="rId19"/>
    <p:sldId id="371" r:id="rId20"/>
    <p:sldId id="372" r:id="rId21"/>
    <p:sldId id="373" r:id="rId22"/>
    <p:sldId id="353" r:id="rId23"/>
  </p:sldIdLst>
  <p:sldSz cx="12188825" cy="6858000"/>
  <p:notesSz cx="7315200" cy="9601200"/>
  <p:custDataLst>
    <p:tags r:id="rId26"/>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E5A18E03-44F0-A44A-805D-0A57E0337488}">
          <p14:sldIdLst>
            <p14:sldId id="290"/>
            <p14:sldId id="293"/>
            <p14:sldId id="363"/>
            <p14:sldId id="364"/>
            <p14:sldId id="359"/>
            <p14:sldId id="362"/>
            <p14:sldId id="361"/>
            <p14:sldId id="356"/>
            <p14:sldId id="358"/>
            <p14:sldId id="357"/>
            <p14:sldId id="365"/>
            <p14:sldId id="360"/>
            <p14:sldId id="366"/>
            <p14:sldId id="367"/>
            <p14:sldId id="368"/>
            <p14:sldId id="299"/>
            <p14:sldId id="370"/>
            <p14:sldId id="369"/>
            <p14:sldId id="371"/>
            <p14:sldId id="372"/>
            <p14:sldId id="373"/>
            <p14:sldId id="353"/>
          </p14:sldIdLst>
        </p14:section>
      </p14:sectionLst>
    </p:ext>
    <p:ext uri="{EFAFB233-063F-42B5-8137-9DF3F51BA10A}">
      <p15:sldGuideLst xmlns="" xmlns:p15="http://schemas.microsoft.com/office/powerpoint/2012/main">
        <p15:guide id="1" orient="horz" pos="4265">
          <p15:clr>
            <a:srgbClr val="A4A3A4"/>
          </p15:clr>
        </p15:guide>
        <p15:guide id="2" pos="206">
          <p15:clr>
            <a:srgbClr val="A4A3A4"/>
          </p15:clr>
        </p15:guide>
        <p15:guide id="3" pos="275">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Thiessen" initials="DT"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D"/>
    <a:srgbClr val="E7EDF4"/>
    <a:srgbClr val="EEF6E2"/>
    <a:srgbClr val="5BA448"/>
    <a:srgbClr val="0B427B"/>
    <a:srgbClr val="496E7E"/>
    <a:srgbClr val="BADD8C"/>
    <a:srgbClr val="14CEDD"/>
    <a:srgbClr val="F7F7FF"/>
    <a:srgbClr val="C7D6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2" autoAdjust="0"/>
    <p:restoredTop sz="47254" autoAdjust="0"/>
  </p:normalViewPr>
  <p:slideViewPr>
    <p:cSldViewPr snapToGrid="0">
      <p:cViewPr>
        <p:scale>
          <a:sx n="82" d="100"/>
          <a:sy n="82" d="100"/>
        </p:scale>
        <p:origin x="379" y="1042"/>
      </p:cViewPr>
      <p:guideLst>
        <p:guide orient="horz" pos="4265"/>
        <p:guide pos="206"/>
        <p:guide pos="27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100" d="100"/>
        <a:sy n="100" d="100"/>
      </p:scale>
      <p:origin x="0" y="1416"/>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pPr>
                <a:defRPr/>
              </a:pPr>
              <a:t>April 20, 2018</a:t>
            </a:fld>
            <a:endParaRPr lang="en-US" dirty="0"/>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pPr>
                <a:defRPr/>
              </a:pPr>
              <a:t>‹#›</a:t>
            </a:fld>
            <a:endParaRPr lang="en-US" dirty="0"/>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88913" y="274638"/>
            <a:ext cx="7697788" cy="43322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vl1pPr>
          </a:lstStyle>
          <a:p>
            <a:pPr>
              <a:defRPr/>
            </a:pPr>
            <a:fld id="{45275DD5-0764-482C-9A5A-1DB6DE378BB8}" type="slidenum">
              <a:rPr lang="en-US"/>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vl1pPr>
          </a:lstStyle>
          <a:p>
            <a:pPr>
              <a:defRPr/>
            </a:pPr>
            <a:fld id="{EA8B60DD-9923-4BD1-9FF3-C1FEABD2F26C}" type="datetime4">
              <a:rPr lang="en-US"/>
              <a:pPr>
                <a:defRPr/>
              </a:pPr>
              <a:t>April 20, 2018</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1pPr>
    <a:lvl2pPr marL="2714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2pPr>
    <a:lvl3pPr marL="5381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3pPr>
    <a:lvl4pPr marL="8048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4pPr>
    <a:lvl5pPr marL="1071563" algn="l" rtl="0" eaLnBrk="0" fontAlgn="base" hangingPunct="0">
      <a:spcBef>
        <a:spcPct val="30000"/>
      </a:spcBef>
      <a:spcAft>
        <a:spcPct val="0"/>
      </a:spcAft>
      <a:defRPr sz="1400" kern="1200">
        <a:solidFill>
          <a:schemeClr val="tx1"/>
        </a:solidFill>
        <a:latin typeface="Arial" panose="020B0604020202020204" pitchFamily="34" charset="0"/>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kubernetes.io/" TargetMode="External"/><Relationship Id="rId3" Type="http://schemas.openxmlformats.org/officeDocument/2006/relationships/hyperlink" Target="https://jenkins.io/" TargetMode="External"/><Relationship Id="rId7" Type="http://schemas.openxmlformats.org/officeDocument/2006/relationships/hyperlink" Target="https://puppet.com/"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chef.io/chef/" TargetMode="External"/><Relationship Id="rId5" Type="http://schemas.openxmlformats.org/officeDocument/2006/relationships/hyperlink" Target="http://www.yaml.org/start.html" TargetMode="External"/><Relationship Id="rId4" Type="http://schemas.openxmlformats.org/officeDocument/2006/relationships/hyperlink" Target="https://www.ansible.com/" TargetMode="External"/><Relationship Id="rId9" Type="http://schemas.openxmlformats.org/officeDocument/2006/relationships/hyperlink" Target="https://coreos.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taging.onlinedigitallearning.com/mod/book/view.php?id=17636&amp;chapterid=234"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www.iso.org/home.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This presentation provides some introductory discussion about adopting cloud technologies. </a:t>
            </a:r>
            <a:endParaRPr lang="en-US" dirty="0">
              <a:cs typeface="Arial"/>
            </a:endParaRPr>
          </a:p>
        </p:txBody>
      </p:sp>
      <p:sp>
        <p:nvSpPr>
          <p:cNvPr id="4" name="Slide Number Placeholder 3"/>
          <p:cNvSpPr>
            <a:spLocks noGrp="1"/>
          </p:cNvSpPr>
          <p:nvPr>
            <p:ph type="sldNum" sz="quarter" idx="10"/>
          </p:nvPr>
        </p:nvSpPr>
        <p:spPr/>
        <p:txBody>
          <a:bodyPr/>
          <a:lstStyle/>
          <a:p>
            <a:fld id="{7AC69760-6835-1D41-95CF-2D0CBAEFB196}" type="slidenum">
              <a:rPr lang="en-US" smtClean="0"/>
              <a:pPr/>
              <a:t>1</a:t>
            </a:fld>
            <a:endParaRPr lang="en-US" dirty="0"/>
          </a:p>
        </p:txBody>
      </p:sp>
    </p:spTree>
    <p:extLst>
      <p:ext uri="{BB962C8B-B14F-4D97-AF65-F5344CB8AC3E}">
        <p14:creationId xmlns:p14="http://schemas.microsoft.com/office/powerpoint/2010/main" val="36128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 provides network-based access to commercially available software. </a:t>
            </a:r>
            <a:r>
              <a:rPr lang="en-US" dirty="0" smtClean="0"/>
              <a:t>SaaS </a:t>
            </a:r>
            <a:r>
              <a:rPr lang="en-US" dirty="0"/>
              <a:t>can lead to speedy software deployment, faster user adoption of software, fewer support requirements, and ease in implementation and upgrades. Common examples include </a:t>
            </a:r>
            <a:r>
              <a:rPr lang="en-US" dirty="0" smtClean="0"/>
              <a:t>Gmail and </a:t>
            </a:r>
            <a:r>
              <a:rPr lang="en-US" dirty="0"/>
              <a:t>Google Docs.</a:t>
            </a:r>
          </a:p>
          <a:p>
            <a:r>
              <a:rPr lang="en-US" dirty="0"/>
              <a:t>Four main factors move enterprises to take advantage of SaaS and increase their ROI</a:t>
            </a:r>
            <a:r>
              <a:rPr lang="en-US" dirty="0" smtClean="0"/>
              <a:t>.</a:t>
            </a:r>
          </a:p>
          <a:p>
            <a:endParaRPr lang="en-US" dirty="0"/>
          </a:p>
          <a:p>
            <a:pPr marL="342900" indent="-342900">
              <a:buFont typeface="+mj-lt"/>
              <a:buAutoNum type="arabicPeriod"/>
            </a:pPr>
            <a:r>
              <a:rPr lang="en-US" b="1" dirty="0"/>
              <a:t>Quicker deployments </a:t>
            </a:r>
            <a:r>
              <a:rPr lang="en-US" dirty="0"/>
              <a:t>than compared to updating hundreds or thousands of devices with a specific software version.  Software is hosted on many different computer resources, all contributing to the total compute power able to run the many software instances required to service clients around the world.</a:t>
            </a:r>
          </a:p>
          <a:p>
            <a:pPr marL="342900" indent="-342900">
              <a:buFont typeface="+mj-lt"/>
              <a:buAutoNum type="arabicPeriod"/>
            </a:pPr>
            <a:endParaRPr lang="en-US" dirty="0"/>
          </a:p>
          <a:p>
            <a:pPr marL="342900" indent="-342900">
              <a:buFont typeface="+mj-lt"/>
              <a:buAutoNum type="arabicPeriod"/>
            </a:pPr>
            <a:r>
              <a:rPr lang="en-US" b="1" dirty="0"/>
              <a:t>Increased user adoption </a:t>
            </a:r>
            <a:r>
              <a:rPr lang="en-US" dirty="0"/>
              <a:t>for the general consumer by making software available that previously may have carried too high a licensing fee to be reasonable for general consumer use.</a:t>
            </a:r>
            <a:r>
              <a:rPr lang="en-US" b="1" dirty="0"/>
              <a:t> </a:t>
            </a:r>
            <a:endParaRPr lang="en-US" dirty="0">
              <a:cs typeface="Arial"/>
            </a:endParaRPr>
          </a:p>
          <a:p>
            <a:pPr marL="342900" indent="-342900">
              <a:buFont typeface="+mj-lt"/>
              <a:buAutoNum type="arabicPeriod"/>
            </a:pPr>
            <a:endParaRPr lang="en-US" dirty="0">
              <a:cs typeface="Arial"/>
            </a:endParaRPr>
          </a:p>
          <a:p>
            <a:pPr marL="342900" indent="-342900">
              <a:buFont typeface="+mj-lt"/>
              <a:buAutoNum type="arabicPeriod"/>
            </a:pPr>
            <a:r>
              <a:rPr lang="en-US" b="1" dirty="0"/>
              <a:t>Reduced support requirements </a:t>
            </a:r>
            <a:r>
              <a:rPr lang="en-US" dirty="0"/>
              <a:t>is the result of having to support fewer platforms.</a:t>
            </a:r>
          </a:p>
          <a:p>
            <a:pPr marL="342900" indent="-342900">
              <a:buFont typeface="+mj-lt"/>
              <a:buAutoNum type="arabicPeriod"/>
            </a:pPr>
            <a:endParaRPr lang="en-US" dirty="0"/>
          </a:p>
          <a:p>
            <a:pPr marL="342900" indent="-342900">
              <a:buFont typeface="+mj-lt"/>
              <a:buAutoNum type="arabicPeriod"/>
            </a:pPr>
            <a:r>
              <a:rPr lang="en-US" b="1" dirty="0"/>
              <a:t>Lowered cost of implementation and upgrades </a:t>
            </a:r>
            <a:r>
              <a:rPr lang="en-US" b="1" dirty="0" smtClean="0"/>
              <a:t> </a:t>
            </a:r>
            <a:r>
              <a:rPr lang="en-US" dirty="0" smtClean="0"/>
              <a:t>are </a:t>
            </a:r>
            <a:r>
              <a:rPr lang="en-US" dirty="0"/>
              <a:t>gained as a result of gaining control over versioning and the infrastructure needed to run the software. Savings come from no overhead to test and deploy bug fixes and new features on multiple platforms. </a:t>
            </a:r>
          </a:p>
          <a:p>
            <a:endParaRPr lang="en-US" dirty="0"/>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10</a:t>
            </a:fld>
            <a:endParaRPr lang="en-US" dirty="0"/>
          </a:p>
        </p:txBody>
      </p:sp>
    </p:spTree>
    <p:extLst>
      <p:ext uri="{BB962C8B-B14F-4D97-AF65-F5344CB8AC3E}">
        <p14:creationId xmlns:p14="http://schemas.microsoft.com/office/powerpoint/2010/main" val="1579057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DBaaS is </a:t>
            </a:r>
            <a:r>
              <a:rPr lang="en-US" dirty="0"/>
              <a:t>an extremely fast growing segment of the cloud service provider industry. It is often considered </a:t>
            </a:r>
            <a:r>
              <a:rPr lang="en-US" dirty="0" smtClean="0"/>
              <a:t>part </a:t>
            </a:r>
            <a:r>
              <a:rPr lang="en-US" dirty="0"/>
              <a:t>of the PaaS component, providing significant productivity improvements, performance, standardization, and data security. </a:t>
            </a:r>
          </a:p>
          <a:p>
            <a:endParaRPr lang="en-US" dirty="0"/>
          </a:p>
          <a:p>
            <a:r>
              <a:rPr lang="en-US" dirty="0"/>
              <a:t>The term DBaaS refers to software that enables users to provision, manage, consume, configure, and operate database software without having to know about the implementations of specific database software.  In other words, a DBaaS user can provision a MySQL database, manage, configure and operate it using the same set of API calls as if it were an Oracle or MongoDB database. The user can request a backup of the database using an API call or request a MySQL cluster or a MongoDB cluster, and then resize that cluster without knowing how those operations were performed for each database technology</a:t>
            </a:r>
            <a:r>
              <a:rPr lang="en-US" dirty="0" smtClean="0"/>
              <a:t>.</a:t>
            </a:r>
          </a:p>
          <a:p>
            <a:endParaRPr lang="en-US" dirty="0">
              <a:cs typeface="Arial"/>
            </a:endParaRPr>
          </a:p>
          <a:p>
            <a:r>
              <a:rPr lang="en-US" dirty="0"/>
              <a:t>There are a number of benefits a DBaaS solution provides the enterprise</a:t>
            </a:r>
            <a:r>
              <a:rPr lang="en-US" dirty="0" smtClean="0"/>
              <a:t>:</a:t>
            </a:r>
          </a:p>
          <a:p>
            <a:endParaRPr lang="en-US" dirty="0"/>
          </a:p>
          <a:p>
            <a:pPr marL="285750" indent="-285750">
              <a:buChar char="•"/>
            </a:pPr>
            <a:r>
              <a:rPr lang="en-US" b="1" dirty="0"/>
              <a:t>Developer agility. </a:t>
            </a:r>
            <a:r>
              <a:rPr lang="en-US" dirty="0"/>
              <a:t>DBaaS standardizes the provisioning model and ensures that a database can be provisioned in a single operation, in a consistent way, and aligned with the best practices for that particular database and business. Complex database operations like resizing a cluster are simplified with an API call. The developer does not need to be concerned with </a:t>
            </a:r>
            <a:r>
              <a:rPr lang="en-US" dirty="0" smtClean="0"/>
              <a:t>how </a:t>
            </a:r>
            <a:r>
              <a:rPr lang="en-US" dirty="0"/>
              <a:t>this operation should be performed for the specific database and version. The abstraction provided by the DBaaS allows the developer to focus on application development rather than the underlying database</a:t>
            </a:r>
            <a:r>
              <a:rPr lang="en-US" dirty="0" smtClean="0"/>
              <a:t>.</a:t>
            </a:r>
          </a:p>
          <a:p>
            <a:pPr marL="285750" indent="-285750">
              <a:buChar char="•"/>
            </a:pPr>
            <a:endParaRPr lang="en-US" dirty="0">
              <a:cs typeface="Arial"/>
            </a:endParaRPr>
          </a:p>
          <a:p>
            <a:pPr marL="285750" indent="-285750">
              <a:buChar char="•"/>
            </a:pPr>
            <a:r>
              <a:rPr lang="en-US" b="1" dirty="0"/>
              <a:t>DBA productivity.</a:t>
            </a:r>
            <a:r>
              <a:rPr lang="en-US" dirty="0"/>
              <a:t>  DBAs can manage groups of databases and perform upgrade and configuration operations on a family of databases in a simplified way. DBAs are freed up to focus on activities like establishing the standards of operation for the enterprise and verifying the best tools are available for themselves and developers</a:t>
            </a:r>
            <a:r>
              <a:rPr lang="en-US" dirty="0" smtClean="0"/>
              <a:t>.</a:t>
            </a:r>
          </a:p>
          <a:p>
            <a:pPr marL="285750" indent="-285750">
              <a:buChar char="•"/>
            </a:pPr>
            <a:endParaRPr lang="en-US" dirty="0">
              <a:cs typeface="Arial"/>
            </a:endParaRPr>
          </a:p>
          <a:p>
            <a:pPr marL="285750" indent="-285750">
              <a:buChar char="•"/>
            </a:pPr>
            <a:r>
              <a:rPr lang="en-US" b="1" dirty="0"/>
              <a:t>Application reliability, performance and security.</a:t>
            </a:r>
            <a:r>
              <a:rPr lang="en-US" dirty="0"/>
              <a:t>  Often databases are considered the “system of record” for the organization.  Database outages can have a catastrophic impact on the business. Automation and standardization provided by the DBaaS ensures consistent and common workflows involved in database provisioning, configuration, management, and operation. Standardization ensures that all databases are operated consistently, keeping best practices established by the IT organization.  Standardization through the DBaaS frees up the developer and DBA to focus on the application and  innovation rather than the daily administration of running a database.</a:t>
            </a:r>
            <a:endParaRPr lang="en-US" dirty="0">
              <a:cs typeface="Arial"/>
            </a:endParaRP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11</a:t>
            </a:fld>
            <a:endParaRPr lang="en-US" dirty="0"/>
          </a:p>
        </p:txBody>
      </p:sp>
    </p:spTree>
    <p:extLst>
      <p:ext uri="{BB962C8B-B14F-4D97-AF65-F5344CB8AC3E}">
        <p14:creationId xmlns:p14="http://schemas.microsoft.com/office/powerpoint/2010/main" val="3352648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a:t>
            </a:r>
            <a:r>
              <a:rPr lang="en-US" b="1" dirty="0"/>
              <a:t>private </a:t>
            </a:r>
            <a:r>
              <a:rPr lang="en-US" b="1" dirty="0" smtClean="0"/>
              <a:t>cloud</a:t>
            </a:r>
            <a:r>
              <a:rPr lang="en-US" b="0" dirty="0" smtClean="0"/>
              <a:t>,</a:t>
            </a:r>
            <a:r>
              <a:rPr lang="en-US" b="0" baseline="0" dirty="0" smtClean="0"/>
              <a:t> </a:t>
            </a:r>
            <a:r>
              <a:rPr lang="en-US" dirty="0" smtClean="0"/>
              <a:t>computing </a:t>
            </a:r>
            <a:r>
              <a:rPr lang="en-US" dirty="0"/>
              <a:t>resources are solely owned by an organization and maintained either by the organization or a third party.  The resources can be located on-site or off-site.  Computing resources are behind the corporate firewall. </a:t>
            </a:r>
            <a:endParaRPr lang="en-US" dirty="0">
              <a:solidFill>
                <a:srgbClr val="FFFFFF"/>
              </a:solidFill>
            </a:endParaRPr>
          </a:p>
          <a:p>
            <a:endParaRPr lang="en-US" dirty="0">
              <a:cs typeface="Arial"/>
            </a:endParaRPr>
          </a:p>
          <a:p>
            <a:r>
              <a:rPr lang="en-US" b="1" dirty="0"/>
              <a:t>Public cloud</a:t>
            </a:r>
            <a:r>
              <a:rPr lang="en-US" dirty="0"/>
              <a:t> computing resources are provided by a "cloud provider".  These resources are </a:t>
            </a:r>
            <a:r>
              <a:rPr lang="en-US" dirty="0" smtClean="0"/>
              <a:t>used by </a:t>
            </a:r>
            <a:r>
              <a:rPr lang="en-US" dirty="0"/>
              <a:t>different organization through public Internet on a pay as you go model.  Separation of resources is ensured by the cloud provider.  This concept is known as multitenancy. </a:t>
            </a:r>
          </a:p>
          <a:p>
            <a:endParaRPr lang="en-US" dirty="0">
              <a:cs typeface="Arial"/>
            </a:endParaRPr>
          </a:p>
          <a:p>
            <a:r>
              <a:rPr lang="en-US" dirty="0"/>
              <a:t>The </a:t>
            </a:r>
            <a:r>
              <a:rPr lang="en-US" b="1" dirty="0"/>
              <a:t>hybrid cloud</a:t>
            </a:r>
            <a:r>
              <a:rPr lang="en-US" dirty="0"/>
              <a:t> is a combination of the public and private deployment models connected by a standardized or proprietary technologies.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12</a:t>
            </a:fld>
            <a:endParaRPr lang="en-US" dirty="0"/>
          </a:p>
        </p:txBody>
      </p:sp>
    </p:spTree>
    <p:extLst>
      <p:ext uri="{BB962C8B-B14F-4D97-AF65-F5344CB8AC3E}">
        <p14:creationId xmlns:p14="http://schemas.microsoft.com/office/powerpoint/2010/main" val="373616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private cloud is a software-defined data center that combines essential hardware and other computing resources into a unified virtualized unit.  A private cloud’s layer of hardware and networking abstraction, which is provided by software, enables enterprises to scale and provision resources more dynamically than is possible with traditional hardware-centric computing environments.</a:t>
            </a:r>
          </a:p>
          <a:p>
            <a:endParaRPr lang="en-US" dirty="0">
              <a:cs typeface="Arial"/>
            </a:endParaRPr>
          </a:p>
          <a:p>
            <a:r>
              <a:rPr lang="en-US" dirty="0"/>
              <a:t>In contrast to public cloud computing, a private cloud is typically hosted within a company’s firewalls.  Some companies host their private cloud with an external third party provider, which allows these deployments to tap into external compute resources on an on-demand basis.</a:t>
            </a:r>
          </a:p>
          <a:p>
            <a:r>
              <a:rPr lang="en-US" dirty="0"/>
              <a:t>Ideally, a private cloud allows businesses significant cost savings over legacy hardware-based deployments. In contrast to a public cloud, </a:t>
            </a:r>
            <a:r>
              <a:rPr lang="en-US" dirty="0" smtClean="0"/>
              <a:t>it </a:t>
            </a:r>
            <a:r>
              <a:rPr lang="en-US" dirty="0"/>
              <a:t>enables far greater </a:t>
            </a:r>
            <a:r>
              <a:rPr lang="en-US" dirty="0" smtClean="0"/>
              <a:t>flexibility, security </a:t>
            </a:r>
            <a:r>
              <a:rPr lang="en-US" dirty="0"/>
              <a:t>and privacy</a:t>
            </a:r>
            <a:r>
              <a:rPr lang="en-US" dirty="0" smtClean="0"/>
              <a:t>.</a:t>
            </a:r>
            <a:endParaRPr lang="en-US" dirty="0"/>
          </a:p>
          <a:p>
            <a:endParaRPr lang="en-US" dirty="0"/>
          </a:p>
          <a:p>
            <a:r>
              <a:rPr lang="en-US" b="1" dirty="0"/>
              <a:t>Challenges</a:t>
            </a:r>
            <a:endParaRPr lang="en-US" b="1" dirty="0">
              <a:cs typeface="Arial"/>
            </a:endParaRPr>
          </a:p>
          <a:p>
            <a:r>
              <a:rPr lang="en-US" dirty="0"/>
              <a:t>Private cloud faces a number of challenges. As with traditional deployments, companies must </a:t>
            </a:r>
            <a:r>
              <a:rPr lang="en-US" dirty="0" smtClean="0"/>
              <a:t>pay </a:t>
            </a:r>
            <a:r>
              <a:rPr lang="en-US" dirty="0"/>
              <a:t>for the majority of </a:t>
            </a:r>
            <a:r>
              <a:rPr lang="en-US" dirty="0" smtClean="0"/>
              <a:t>architecting </a:t>
            </a:r>
            <a:r>
              <a:rPr lang="en-US" dirty="0"/>
              <a:t>and monitoring work themselves. Private cloud is still evolving, so the deployment built this year may need </a:t>
            </a:r>
            <a:r>
              <a:rPr lang="en-US" dirty="0" smtClean="0"/>
              <a:t>a </a:t>
            </a:r>
            <a:r>
              <a:rPr lang="en-US" dirty="0"/>
              <a:t>revision of some type next year.  When planning and building a private cloud, either in-house or with vendor involvement, the enterprise must consider the reason for constructing a private cloud and what it should do.  </a:t>
            </a:r>
            <a:endParaRPr lang="en-US" dirty="0">
              <a:cs typeface="Arial"/>
            </a:endParaRPr>
          </a:p>
          <a:p>
            <a:endParaRPr lang="en-US" dirty="0">
              <a:cs typeface="Arial"/>
            </a:endParaRPr>
          </a:p>
          <a:p>
            <a:r>
              <a:rPr lang="en-US" dirty="0"/>
              <a:t>Before building a private cloud, an enterprise must decide whether to run in its data center or host it in a third party location.  These are some points to consider. </a:t>
            </a:r>
          </a:p>
          <a:p>
            <a:endParaRPr lang="en-US" dirty="0"/>
          </a:p>
          <a:p>
            <a:pPr marL="285750" indent="-285750">
              <a:buChar char="•"/>
            </a:pPr>
            <a:r>
              <a:rPr lang="en-US" b="1" dirty="0"/>
              <a:t>External private cloud:</a:t>
            </a:r>
            <a:r>
              <a:rPr lang="en-US" dirty="0"/>
              <a:t> An externally hosted private cloud is often referred to as a managed private cloud. The private cloud offers greater security, privacy and control than a public cloud. But locating a private cloud in an external facility seems to contradict this. What are the ramifications if the private cloud host changes its end users agreements in some way, how can the enterprise to shift to a new provider? </a:t>
            </a:r>
          </a:p>
          <a:p>
            <a:endParaRPr lang="en-US" dirty="0"/>
          </a:p>
          <a:p>
            <a:pPr marL="285750" indent="-285750">
              <a:buChar char="•"/>
            </a:pPr>
            <a:r>
              <a:rPr lang="en-US" b="1" dirty="0"/>
              <a:t>Hosted private cloud:</a:t>
            </a:r>
            <a:r>
              <a:rPr lang="en-US" dirty="0"/>
              <a:t> A hosted private </a:t>
            </a:r>
            <a:r>
              <a:rPr lang="en-US" dirty="0" smtClean="0"/>
              <a:t>cloud</a:t>
            </a:r>
            <a:r>
              <a:rPr lang="en-US" baseline="0" dirty="0" smtClean="0"/>
              <a:t> </a:t>
            </a:r>
            <a:r>
              <a:rPr lang="en-US" dirty="0" smtClean="0"/>
              <a:t>is </a:t>
            </a:r>
            <a:r>
              <a:rPr lang="en-US" dirty="0"/>
              <a:t>different than a public cloud from a big public cloud vendor such as Amazon. In a managed private cloud scenario, the enterprise extends a separate security perimeter around this third party cloud</a:t>
            </a:r>
            <a:r>
              <a:rPr lang="en-US" i="1" dirty="0" smtClean="0"/>
              <a:t>.</a:t>
            </a:r>
          </a:p>
          <a:p>
            <a:pPr marL="285750" indent="-285750">
              <a:buChar char="•"/>
            </a:pPr>
            <a:endParaRPr lang="en-US" dirty="0"/>
          </a:p>
          <a:p>
            <a:pPr marL="285750" indent="-285750">
              <a:buChar char="•"/>
            </a:pPr>
            <a:r>
              <a:rPr lang="en-US" b="1" dirty="0"/>
              <a:t>Reasons </a:t>
            </a:r>
            <a:r>
              <a:rPr lang="en-US" b="1" dirty="0" smtClean="0"/>
              <a:t> for </a:t>
            </a:r>
            <a:r>
              <a:rPr lang="en-US" b="1" dirty="0"/>
              <a:t>external:</a:t>
            </a:r>
            <a:r>
              <a:rPr lang="en-US" dirty="0"/>
              <a:t> Why host your private cloud externally? Some analysts say that a business must have at least 1,000 servers to justify building its own private cloud. Many businesses do not have that many, thus hosting a private cloud with a third party provider, or leveraging a managed private cloud from an external vendor may be more practical. </a:t>
            </a:r>
          </a:p>
          <a:p>
            <a:endParaRPr lang="en-US" dirty="0"/>
          </a:p>
          <a:p>
            <a:pPr marL="285750" indent="-285750">
              <a:buChar char="•"/>
            </a:pPr>
            <a:r>
              <a:rPr lang="en-US" b="1" dirty="0"/>
              <a:t>Security concerns: </a:t>
            </a:r>
            <a:r>
              <a:rPr lang="en-US" dirty="0"/>
              <a:t>Another concern is the possibility of a security breach. It is in the best interest of cloud service providers to keep up with evolving security trends, but what happens when something goes wrong?  How will the service provider accept accountability?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13</a:t>
            </a:fld>
            <a:endParaRPr lang="en-US" dirty="0"/>
          </a:p>
        </p:txBody>
      </p:sp>
    </p:spTree>
    <p:extLst>
      <p:ext uri="{BB962C8B-B14F-4D97-AF65-F5344CB8AC3E}">
        <p14:creationId xmlns:p14="http://schemas.microsoft.com/office/powerpoint/2010/main" val="2558988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 cloud computing is one of the fastest-growing markets within enterprise IT. It allows anyone to gain immediate access to computing resources via the Internet and pay for those resources based on how much they consume. Public cloud has reshaped the enterprise IT industry, prompting vast changes in how datacenters are managed.</a:t>
            </a:r>
          </a:p>
          <a:p>
            <a:endParaRPr lang="en-US" dirty="0"/>
          </a:p>
          <a:p>
            <a:r>
              <a:rPr lang="en-US" dirty="0"/>
              <a:t>Public cloud computing is a style of computing where scalable and elastic IT-enabled capabilities are provided as a service to external customers using Internet technologies. Public cloud computing uses cloud computing technologies to support customers that are external to the provider’s organization</a:t>
            </a:r>
            <a:r>
              <a:rPr lang="en-US" dirty="0" smtClean="0"/>
              <a:t>.</a:t>
            </a:r>
          </a:p>
          <a:p>
            <a:endParaRPr lang="en-US" dirty="0"/>
          </a:p>
          <a:p>
            <a:r>
              <a:rPr lang="en-US" dirty="0"/>
              <a:t>In simple terms, public cloud services are computing resources accessed via the Internet that customers can buy from a third-party provider. That is different from a private cloud, which are services that organizations or individuals set up for their own use, and a hybrid cloud, which is a combination of public and private clouds that are managed together. </a:t>
            </a:r>
            <a:endParaRPr lang="en-US" dirty="0">
              <a:cs typeface="Arial"/>
            </a:endParaRPr>
          </a:p>
          <a:p>
            <a:endParaRPr lang="en-US" dirty="0">
              <a:cs typeface="Arial"/>
            </a:endParaRPr>
          </a:p>
          <a:p>
            <a:r>
              <a:rPr lang="en-US" b="1" dirty="0"/>
              <a:t>Features and Benefits</a:t>
            </a:r>
            <a:endParaRPr lang="en-US" b="1" dirty="0">
              <a:cs typeface="Arial"/>
            </a:endParaRPr>
          </a:p>
          <a:p>
            <a:r>
              <a:rPr lang="en-US" dirty="0"/>
              <a:t>In the early days of public cloud computing, the top reason for using the cloud was reduction in costs, however, in recent years that has changed. The following list outlines the top reasons for using a public cloud</a:t>
            </a:r>
            <a:r>
              <a:rPr lang="en-US" dirty="0" smtClean="0"/>
              <a:t>:</a:t>
            </a:r>
          </a:p>
          <a:p>
            <a:endParaRPr lang="en-US" dirty="0"/>
          </a:p>
          <a:p>
            <a:pPr marL="285750" indent="-285750">
              <a:buChar char="•"/>
            </a:pPr>
            <a:r>
              <a:rPr lang="en-US" b="1" dirty="0"/>
              <a:t>Agility:</a:t>
            </a:r>
            <a:r>
              <a:rPr lang="en-US" dirty="0"/>
              <a:t> The public cloud gives organizations the ability to provision and deploy new computing resources instantaneously. That is a tremendous benefit compared to private clouds or traditional data centers where it can take up to several months for staff to acquire servers and the other infrastructure necessary for a project. </a:t>
            </a:r>
          </a:p>
          <a:p>
            <a:endParaRPr lang="en-US" dirty="0"/>
          </a:p>
          <a:p>
            <a:pPr marL="285750" indent="-285750">
              <a:buChar char="•"/>
            </a:pPr>
            <a:r>
              <a:rPr lang="en-US" b="1" dirty="0"/>
              <a:t>Availability:</a:t>
            </a:r>
            <a:r>
              <a:rPr lang="en-US" dirty="0"/>
              <a:t> Cloud outages are always a possibility, but public cloud computing services are generally much more reliable than in-house data centers. Service level agreements (SLAs) are offered that include uptime guarantees. Failover and disaster recovery can be easier to set up and manage with public cloud services. Many enterprises choose to use the public cloud as a key part of their disaster recovery or business continuity plans</a:t>
            </a:r>
            <a:r>
              <a:rPr lang="en-US" dirty="0" smtClean="0"/>
              <a:t>.</a:t>
            </a:r>
          </a:p>
          <a:p>
            <a:pPr marL="285750" indent="-285750">
              <a:buChar char="•"/>
            </a:pPr>
            <a:endParaRPr lang="en-US" dirty="0"/>
          </a:p>
          <a:p>
            <a:pPr marL="285750" indent="-285750">
              <a:buChar char="•"/>
            </a:pPr>
            <a:r>
              <a:rPr lang="en-US" b="1" dirty="0"/>
              <a:t>Financial Benefits:</a:t>
            </a:r>
            <a:r>
              <a:rPr lang="en-US" dirty="0"/>
              <a:t> The financial benefits of the public cloud are significant on several points. (1) The public cloud allows organizations to pay only for what they use, thus eliminating the need for costly over-provisioning. (2) The public cloud allows organizations to eliminate some of the upfront costs of infrastructure and convert them to operating expenses through subscriptions.  (3) Public cloud providers can achieve economies of scale that drive down prices by managing their own infrastructure. (4) Using the public cloud may also allow organizations to reduce IT management costs</a:t>
            </a:r>
            <a:r>
              <a:rPr lang="en-US" dirty="0" smtClean="0"/>
              <a:t>.</a:t>
            </a:r>
          </a:p>
          <a:p>
            <a:pPr marL="285750" indent="-285750">
              <a:buChar char="•"/>
            </a:pPr>
            <a:endParaRPr lang="en-US" dirty="0"/>
          </a:p>
          <a:p>
            <a:pPr marL="285750" indent="-285750">
              <a:buChar char="•"/>
            </a:pPr>
            <a:r>
              <a:rPr lang="en-US" b="1" dirty="0"/>
              <a:t>Location Independence:</a:t>
            </a:r>
            <a:r>
              <a:rPr lang="en-US" dirty="0"/>
              <a:t> Because users access public cloud services via the Internet, they can access them from nearly anywhere.  Most public cloud providers are expanding their network of data centers thus offering cloud-based services to a global audience</a:t>
            </a:r>
            <a:r>
              <a:rPr lang="en-US" dirty="0" smtClean="0"/>
              <a:t>.</a:t>
            </a:r>
          </a:p>
          <a:p>
            <a:pPr marL="285750" indent="-285750">
              <a:buChar char="•"/>
            </a:pPr>
            <a:endParaRPr lang="en-US" dirty="0"/>
          </a:p>
          <a:p>
            <a:pPr marL="285750" indent="-285750">
              <a:buChar char="•"/>
            </a:pPr>
            <a:r>
              <a:rPr lang="en-US" b="1" dirty="0"/>
              <a:t>Performance:</a:t>
            </a:r>
            <a:r>
              <a:rPr lang="en-US" dirty="0"/>
              <a:t> With public cloud services, users can select the level of performance they need for various workloads. For example, data archiving may require a slower public cloud storage service and a service with faster response times for data that needs to be accessed regularly. In a similar manner, complex workloads that need quick processing can be spun up on high-performance computing instances </a:t>
            </a:r>
            <a:r>
              <a:rPr lang="en-US" dirty="0" smtClean="0"/>
              <a:t>or </a:t>
            </a:r>
            <a:r>
              <a:rPr lang="en-US" dirty="0"/>
              <a:t>lower-cost, lower-performance instances for workloads that may not require the same performance level.</a:t>
            </a:r>
          </a:p>
          <a:p>
            <a:endParaRPr lang="en-US" dirty="0"/>
          </a:p>
          <a:p>
            <a:pPr marL="285750" indent="-285750">
              <a:buChar char="•"/>
            </a:pPr>
            <a:r>
              <a:rPr lang="en-US" b="1" dirty="0"/>
              <a:t>Scalability:</a:t>
            </a:r>
            <a:r>
              <a:rPr lang="en-US" dirty="0"/>
              <a:t> The public cloud also allows organizations to scale up usage as necessary. This is very beneficial for organizations that experience demand surges, such as retailers that see dramatic increases in online transactions near the holidays. It is also useful for companies or projects that are experiencing rapid growth</a:t>
            </a:r>
            <a:r>
              <a:rPr lang="en-US" dirty="0" smtClean="0"/>
              <a:t>.</a:t>
            </a:r>
          </a:p>
          <a:p>
            <a:pPr marL="285750" indent="-285750">
              <a:buChar char="•"/>
            </a:pPr>
            <a:endParaRPr lang="en-US" dirty="0"/>
          </a:p>
          <a:p>
            <a:pPr marL="285750" indent="-285750">
              <a:buChar char="•"/>
            </a:pPr>
            <a:r>
              <a:rPr lang="en-US" b="1" dirty="0"/>
              <a:t>Tool Sets: </a:t>
            </a:r>
            <a:r>
              <a:rPr lang="en-US" dirty="0"/>
              <a:t>Public cloud providers usually offer a menu of additional capabilities. These often include artificial intelligence and machine learning to platforms for app development to Big Data applications to security features. This trend toward a growing cloud-based feature set enables the cloud to offer a competitive advantage.</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14</a:t>
            </a:fld>
            <a:endParaRPr lang="en-US" dirty="0"/>
          </a:p>
        </p:txBody>
      </p:sp>
    </p:spTree>
    <p:extLst>
      <p:ext uri="{BB962C8B-B14F-4D97-AF65-F5344CB8AC3E}">
        <p14:creationId xmlns:p14="http://schemas.microsoft.com/office/powerpoint/2010/main" val="3266313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enterprises integrate their public and private clouds into hybrid </a:t>
            </a:r>
            <a:r>
              <a:rPr lang="en-US" dirty="0" smtClean="0"/>
              <a:t>clouds</a:t>
            </a:r>
            <a:r>
              <a:rPr lang="en-US" baseline="0" dirty="0" smtClean="0"/>
              <a:t> </a:t>
            </a:r>
            <a:r>
              <a:rPr lang="en-US" dirty="0" smtClean="0"/>
              <a:t>allowing </a:t>
            </a:r>
            <a:r>
              <a:rPr lang="en-US" dirty="0"/>
              <a:t>them to keep some data and applications in their own data </a:t>
            </a:r>
            <a:r>
              <a:rPr lang="en-US" dirty="0" smtClean="0"/>
              <a:t>centers.</a:t>
            </a:r>
            <a:r>
              <a:rPr lang="en-US" baseline="0" dirty="0" smtClean="0"/>
              <a:t> This is</a:t>
            </a:r>
            <a:r>
              <a:rPr lang="en-US" dirty="0" smtClean="0"/>
              <a:t> </a:t>
            </a:r>
            <a:r>
              <a:rPr lang="en-US" dirty="0"/>
              <a:t>often </a:t>
            </a:r>
            <a:r>
              <a:rPr lang="en-US" dirty="0" smtClean="0"/>
              <a:t>done for </a:t>
            </a:r>
            <a:r>
              <a:rPr lang="en-US" dirty="0"/>
              <a:t>compliance or security reasons, while integrating with the public cloud services they use. </a:t>
            </a:r>
          </a:p>
          <a:p>
            <a:endParaRPr lang="en-US" dirty="0"/>
          </a:p>
          <a:p>
            <a:r>
              <a:rPr lang="en-US" dirty="0"/>
              <a:t>The hybrid cloud is the most widely-used choice for cloud services among enterprise IT firms for a variety of key reasons, all of which center around flexibility and scalability.  As discussed in a previous section, a private cloud is always part of a larger infrastructure.  However, there are very few private clouds that fit all their compute resources into a single integrated private cloud</a:t>
            </a:r>
            <a:r>
              <a:rPr lang="en-US" dirty="0" smtClean="0"/>
              <a:t>.</a:t>
            </a:r>
          </a:p>
          <a:p>
            <a:endParaRPr lang="en-US" dirty="0" smtClean="0"/>
          </a:p>
          <a:p>
            <a:r>
              <a:rPr lang="en-US" dirty="0" smtClean="0"/>
              <a:t>However, building a hybrid cloud can be challenging as organizations need tools and employees with the ability to manage multiple private and public cloud platforms.</a:t>
            </a:r>
          </a:p>
          <a:p>
            <a:endParaRPr lang="en-US" dirty="0"/>
          </a:p>
          <a:p>
            <a:r>
              <a:rPr lang="en-US" dirty="0"/>
              <a:t>Consequently, most private clouds are </a:t>
            </a:r>
            <a:r>
              <a:rPr lang="en-US" dirty="0" smtClean="0"/>
              <a:t>part </a:t>
            </a:r>
            <a:r>
              <a:rPr lang="en-US" dirty="0"/>
              <a:t>of a hybrid cloud</a:t>
            </a:r>
            <a:r>
              <a:rPr lang="en-US" i="1" dirty="0"/>
              <a:t> </a:t>
            </a:r>
            <a:r>
              <a:rPr lang="en-US" dirty="0"/>
              <a:t>deployment, which includes both a private cloud and public cloud; or some form of in-house and externally hosted cloud. The variations are numerous.  For instance, many companies use sales automation software which in SaaS fashion, </a:t>
            </a:r>
            <a:r>
              <a:rPr lang="en-US" dirty="0" smtClean="0"/>
              <a:t>no </a:t>
            </a:r>
            <a:r>
              <a:rPr lang="en-US" dirty="0"/>
              <a:t>longer resides in the datacenter.  Instead vendors charge a per user license fee and maintain the applications. </a:t>
            </a:r>
            <a:endParaRPr lang="en-US" dirty="0" smtClean="0"/>
          </a:p>
          <a:p>
            <a:endParaRPr lang="en-US" dirty="0" smtClean="0"/>
          </a:p>
          <a:p>
            <a:r>
              <a:rPr lang="en-US" dirty="0" smtClean="0"/>
              <a:t>Where </a:t>
            </a:r>
            <a:r>
              <a:rPr lang="en-US" dirty="0"/>
              <a:t>do the customers store the resulting sales data? Quite likely in a hybrid cloud with data about potential customers in a lower-cost public cloud and sensitive paying customer data is stored securely into an in-house private cloud</a:t>
            </a:r>
            <a:r>
              <a:rPr lang="en-US" dirty="0" smtClean="0"/>
              <a:t>.</a:t>
            </a:r>
          </a:p>
          <a:p>
            <a:endParaRPr lang="en-US" dirty="0"/>
          </a:p>
          <a:p>
            <a:r>
              <a:rPr lang="en-US" dirty="0"/>
              <a:t>The notion of  “more sensitive” vs. “less sensitive” types of data steers the discussion about the hybrid cloud. For example, a company may outsource its email service to a public cloud service, yet store its strategic R&amp;D data in a private cloud. A company may outsource part of its HR work and store it in a pubic cloud, yet for regulatory reasons the company stores sensitive personnel data on a private cloud.</a:t>
            </a:r>
          </a:p>
          <a:p>
            <a:endParaRPr lang="en-US" dirty="0">
              <a:latin typeface="Arial"/>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15</a:t>
            </a:fld>
            <a:endParaRPr lang="en-US" dirty="0"/>
          </a:p>
        </p:txBody>
      </p:sp>
    </p:spTree>
    <p:extLst>
      <p:ext uri="{BB962C8B-B14F-4D97-AF65-F5344CB8AC3E}">
        <p14:creationId xmlns:p14="http://schemas.microsoft.com/office/powerpoint/2010/main" val="2630172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0500" y="274638"/>
            <a:ext cx="7700963" cy="4332287"/>
          </a:xfrm>
        </p:spPr>
      </p:sp>
      <p:sp>
        <p:nvSpPr>
          <p:cNvPr id="3" name="Notes Placeholder 2"/>
          <p:cNvSpPr>
            <a:spLocks noGrp="1"/>
          </p:cNvSpPr>
          <p:nvPr>
            <p:ph type="body" idx="1"/>
          </p:nvPr>
        </p:nvSpPr>
        <p:spPr/>
        <p:txBody>
          <a:bodyPr/>
          <a:lstStyle/>
          <a:p>
            <a:pPr defTabSz="914319">
              <a:defRPr/>
            </a:pPr>
            <a:r>
              <a:rPr lang="en-US" dirty="0"/>
              <a:t>In this segment of the presentation,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16</a:t>
            </a:fld>
            <a:endParaRPr lang="en-US" dirty="0"/>
          </a:p>
        </p:txBody>
      </p:sp>
    </p:spTree>
    <p:extLst>
      <p:ext uri="{BB962C8B-B14F-4D97-AF65-F5344CB8AC3E}">
        <p14:creationId xmlns:p14="http://schemas.microsoft.com/office/powerpoint/2010/main" val="611552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of the cloud computing adoption cycle, companies typically look for cost reductions and efficiencies. They begin the cycle with virtualization, which is why these technologies account for a large percentage of the cloud-enabling technology market. Virtualization alone does not allow a company to scale its cloud infrastructure and realize the full benefits of cloud’s flexibility. Cloud automation and configuration management tools enable scaling, and give a company the visibility and control needed to control use and cost of cloud services.</a:t>
            </a:r>
          </a:p>
          <a:p>
            <a:endParaRPr lang="en-US" dirty="0"/>
          </a:p>
          <a:p>
            <a:r>
              <a:rPr lang="en-US" dirty="0"/>
              <a:t>Recall the five characteristics of the cloud. One of the five characteristics of a cloud is that the cloud should be self servicing. Self service implies automation at some level with automation describing a task or function accomplished without human intervention. </a:t>
            </a:r>
            <a:endParaRPr lang="en-US" dirty="0">
              <a:cs typeface="Arial"/>
            </a:endParaRPr>
          </a:p>
          <a:p>
            <a:endParaRPr lang="en-US" dirty="0">
              <a:cs typeface="Arial"/>
            </a:endParaRPr>
          </a:p>
          <a:p>
            <a:r>
              <a:rPr lang="en-US" b="1" dirty="0"/>
              <a:t>Layers of cloud </a:t>
            </a:r>
            <a:r>
              <a:rPr lang="en-US" b="1" dirty="0" smtClean="0"/>
              <a:t>automation</a:t>
            </a:r>
            <a:endParaRPr lang="en-US" b="1" dirty="0"/>
          </a:p>
          <a:p>
            <a:endParaRPr lang="en-US" dirty="0"/>
          </a:p>
          <a:p>
            <a:r>
              <a:rPr lang="en-US" dirty="0"/>
              <a:t>The architecture of a </a:t>
            </a:r>
            <a:r>
              <a:rPr lang="en-US" dirty="0" smtClean="0"/>
              <a:t>private </a:t>
            </a:r>
            <a:r>
              <a:rPr lang="en-US" dirty="0"/>
              <a:t>data center </a:t>
            </a:r>
            <a:r>
              <a:rPr lang="en-US" dirty="0" smtClean="0"/>
              <a:t>can </a:t>
            </a:r>
            <a:r>
              <a:rPr lang="en-US" dirty="0"/>
              <a:t>be considered in layers </a:t>
            </a:r>
            <a:r>
              <a:rPr lang="en-US" dirty="0" smtClean="0"/>
              <a:t>and </a:t>
            </a:r>
            <a:r>
              <a:rPr lang="en-US" dirty="0"/>
              <a:t>automation can address the needs of each layer.</a:t>
            </a:r>
            <a:r>
              <a:rPr lang="en-US" dirty="0">
                <a:cs typeface="Arial"/>
              </a:rPr>
              <a:t> </a:t>
            </a:r>
            <a:r>
              <a:rPr lang="en-US" dirty="0"/>
              <a:t>In large and increasingly dense server farms, there are just too many machines to care for each one manually. At the </a:t>
            </a:r>
            <a:r>
              <a:rPr lang="en-US" b="1" dirty="0"/>
              <a:t>server layer</a:t>
            </a:r>
            <a:r>
              <a:rPr lang="en-US" dirty="0"/>
              <a:t>, the trend toward using highly automated configuration tools like Puppet work nicely </a:t>
            </a:r>
            <a:r>
              <a:rPr lang="en-US" dirty="0" smtClean="0"/>
              <a:t>at this layer. </a:t>
            </a:r>
            <a:r>
              <a:rPr lang="en-US" dirty="0"/>
              <a:t>With cloud automation tools </a:t>
            </a:r>
            <a:r>
              <a:rPr lang="en-US" dirty="0" smtClean="0"/>
              <a:t>you can effectively </a:t>
            </a:r>
            <a:r>
              <a:rPr lang="en-US" dirty="0"/>
              <a:t>manage and quickly provision the capacity you have installed. </a:t>
            </a:r>
            <a:endParaRPr lang="en-US" dirty="0">
              <a:cs typeface="Arial"/>
            </a:endParaRPr>
          </a:p>
          <a:p>
            <a:endParaRPr lang="en-US" dirty="0"/>
          </a:p>
          <a:p>
            <a:r>
              <a:rPr lang="en-US" dirty="0"/>
              <a:t>Automation extends to the </a:t>
            </a:r>
            <a:r>
              <a:rPr lang="en-US" b="1" dirty="0"/>
              <a:t>software layer</a:t>
            </a:r>
            <a:r>
              <a:rPr lang="en-US" dirty="0"/>
              <a:t>, where complex systems can be configured once and then rolled out in an agile manner, using cloud automation tools. Intelligent systems architecture can balance the load among compute, network or storage resources, bringing systems online or offline as demand dictates</a:t>
            </a:r>
            <a:r>
              <a:rPr lang="en-US" dirty="0" smtClean="0"/>
              <a:t>.</a:t>
            </a:r>
          </a:p>
          <a:p>
            <a:endParaRPr lang="en-US" dirty="0"/>
          </a:p>
          <a:p>
            <a:r>
              <a:rPr lang="en-US" dirty="0"/>
              <a:t>Infrastructure automation is one of the most basic types of cloud automation, involving template creation for infrastructure that can be replicated and deployed. With </a:t>
            </a:r>
            <a:r>
              <a:rPr lang="en-US" dirty="0" smtClean="0"/>
              <a:t>infrastructure automation</a:t>
            </a:r>
            <a:r>
              <a:rPr lang="en-US" dirty="0"/>
              <a:t>, processes are automatically deployed throughout the system, and manual effort is reduced. </a:t>
            </a:r>
            <a:endParaRPr lang="en-US" dirty="0" smtClean="0"/>
          </a:p>
          <a:p>
            <a:endParaRPr lang="en-US" dirty="0" smtClean="0"/>
          </a:p>
          <a:p>
            <a:r>
              <a:rPr lang="en-US" dirty="0" smtClean="0"/>
              <a:t>Lastly, </a:t>
            </a:r>
            <a:r>
              <a:rPr lang="en-US" dirty="0"/>
              <a:t>self-healing automation involves finding errors within the system, correcting them automatically, and notifying those responsible with management responsibility. </a:t>
            </a:r>
            <a:endParaRPr lang="en-US" dirty="0">
              <a:cs typeface="Arial"/>
            </a:endParaRPr>
          </a:p>
          <a:p>
            <a:endParaRPr lang="en-US" dirty="0"/>
          </a:p>
          <a:p>
            <a:r>
              <a:rPr lang="en-US" dirty="0"/>
              <a:t>Cloud automation framework </a:t>
            </a:r>
            <a:r>
              <a:rPr lang="en-US" dirty="0" smtClean="0"/>
              <a:t>benefits:</a:t>
            </a:r>
          </a:p>
          <a:p>
            <a:endParaRPr lang="en-US" dirty="0">
              <a:cs typeface="Arial"/>
            </a:endParaRPr>
          </a:p>
          <a:p>
            <a:pPr marL="285750" indent="-285750">
              <a:buFont typeface="Arial"/>
              <a:buChar char="•"/>
            </a:pPr>
            <a:r>
              <a:rPr lang="en-US" b="1" dirty="0"/>
              <a:t>Fewer errors.</a:t>
            </a:r>
            <a:r>
              <a:rPr lang="en-US" dirty="0"/>
              <a:t> An automated system is going to repeatedly perform the same task at the same time in the same </a:t>
            </a:r>
            <a:r>
              <a:rPr lang="en-US" dirty="0" smtClean="0"/>
              <a:t>way. </a:t>
            </a:r>
            <a:r>
              <a:rPr lang="en-US" dirty="0"/>
              <a:t>Through automation, the possibility for human error is significantly reduced</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Lower cost.</a:t>
            </a:r>
            <a:r>
              <a:rPr lang="en-US" dirty="0"/>
              <a:t> Cloud automation frameworks have lower costs as less administrative and IT time is spent on automated tasks. Instead, the resources that would have gone to these automated tasks can go to improvement of operations and revenue generating activities</a:t>
            </a:r>
            <a:r>
              <a:rPr lang="en-US" dirty="0" smtClean="0"/>
              <a:t>.</a:t>
            </a:r>
          </a:p>
          <a:p>
            <a:pPr marL="285750" indent="-285750">
              <a:buFont typeface="Arial"/>
              <a:buChar char="•"/>
            </a:pPr>
            <a:endParaRPr lang="en-US" dirty="0">
              <a:cs typeface="Arial"/>
            </a:endParaRPr>
          </a:p>
          <a:p>
            <a:pPr marL="285750" indent="-285750">
              <a:buFont typeface="Arial"/>
              <a:buChar char="•"/>
            </a:pPr>
            <a:r>
              <a:rPr lang="en-US" b="1" dirty="0"/>
              <a:t>Better scalability. </a:t>
            </a:r>
            <a:r>
              <a:rPr lang="en-US" dirty="0"/>
              <a:t> Automating tasks creates an organization that can scale up without having to worry about allocating an increasing amount of money and time</a:t>
            </a:r>
            <a:endParaRPr lang="en-US" dirty="0">
              <a:cs typeface="Arial"/>
            </a:endParaRPr>
          </a:p>
          <a:p>
            <a:pPr marL="285750" indent="-285750">
              <a:buFont typeface="Arial"/>
              <a:buChar char="•"/>
            </a:pPr>
            <a:endParaRPr lang="en-US" dirty="0">
              <a:cs typeface="Arial"/>
            </a:endParaRPr>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17</a:t>
            </a:fld>
            <a:endParaRPr lang="en-US" dirty="0"/>
          </a:p>
        </p:txBody>
      </p:sp>
    </p:spTree>
    <p:extLst>
      <p:ext uri="{BB962C8B-B14F-4D97-AF65-F5344CB8AC3E}">
        <p14:creationId xmlns:p14="http://schemas.microsoft.com/office/powerpoint/2010/main" val="1380072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adopt a DevOps approach. </a:t>
            </a:r>
          </a:p>
          <a:p>
            <a:endParaRPr lang="en-US" dirty="0"/>
          </a:p>
          <a:p>
            <a:r>
              <a:rPr lang="en-US" b="1" dirty="0"/>
              <a:t>Speed</a:t>
            </a:r>
            <a:endParaRPr lang="en-US" dirty="0"/>
          </a:p>
          <a:p>
            <a:r>
              <a:rPr lang="en-US" dirty="0"/>
              <a:t>The movement towards towards DevOps, is driven by agility and speed. Companies and organizations want to deliver functionality faster.  Consider mobile phones. The market demands that apps are updated on a daily basis, with new functionality showing up, and a lot of competitive pressure to continue to innovate.  Data suggests that if an enterprise can improve website performance by a second, it can increase sales from 3 to 8 percent. </a:t>
            </a:r>
          </a:p>
          <a:p>
            <a:endParaRPr lang="en-US" dirty="0"/>
          </a:p>
          <a:p>
            <a:r>
              <a:rPr lang="en-US" dirty="0"/>
              <a:t>IT departments with a strong DevOps workflow often deploy software more frequently than low-performing IT departments. Recovery times are faster and they experience lower rates of change failure. Businesses spend less time overall addressing security issues and  less time on unplanned work</a:t>
            </a:r>
            <a:r>
              <a:rPr lang="en-US" dirty="0" smtClean="0"/>
              <a:t>.</a:t>
            </a:r>
          </a:p>
          <a:p>
            <a:endParaRPr lang="en-US" dirty="0"/>
          </a:p>
          <a:p>
            <a:r>
              <a:rPr lang="en-US" dirty="0"/>
              <a:t>To support this demand for speed, enterprises need infrastructure that is easily available and can be provisioned on demand.  Applications and code must be updated on a weekly or daily basis rather than once a year. There are so many digital transformation strategies that enterprises need to be positioned to react quickly. DevOps is critical for digital transformation, allowing the enterprise to be more agile, deliver software faster and react to market conditions in a timely manner.</a:t>
            </a:r>
          </a:p>
          <a:p>
            <a:endParaRPr lang="en-US" dirty="0"/>
          </a:p>
          <a:p>
            <a:r>
              <a:rPr lang="en-US" b="1" dirty="0"/>
              <a:t>Security</a:t>
            </a:r>
            <a:endParaRPr lang="en-US" dirty="0"/>
          </a:p>
          <a:p>
            <a:r>
              <a:rPr lang="en-US" dirty="0"/>
              <a:t>In speeding up development and combining the expertise of developers and system administrators, spotting and fixing vulnerabilities quickly becomes possible. This also makes creating and deploying security updates and patches faster, which in turn reduces the risk of commonplace security threats such as intrusions, data leakage, and ransomware.</a:t>
            </a:r>
          </a:p>
          <a:p>
            <a:endParaRPr lang="en-US" dirty="0"/>
          </a:p>
          <a:p>
            <a:r>
              <a:rPr lang="en-US" b="1" dirty="0"/>
              <a:t>Cohesion</a:t>
            </a:r>
            <a:endParaRPr lang="en-US" dirty="0"/>
          </a:p>
          <a:p>
            <a:r>
              <a:rPr lang="en-US" dirty="0"/>
              <a:t>DevOps can help bridge the gap between programmers, operations, and all professionals in a company. By creating a cross-functional team where employees feel they have a real stake in improving the company's speed and functionality, DevOps can be transformative to the company.</a:t>
            </a:r>
          </a:p>
          <a:p>
            <a:endParaRPr lang="en-US" dirty="0">
              <a:latin typeface="Calibri"/>
            </a:endParaRPr>
          </a:p>
          <a:p>
            <a:r>
              <a:rPr lang="en-US" dirty="0"/>
              <a:t>While DevOps is a business IT philosophy and approach, making it work requires three broad sets of tools. These tools are:</a:t>
            </a:r>
          </a:p>
          <a:p>
            <a:pPr marL="285750" indent="-285750">
              <a:buChar char="•"/>
            </a:pPr>
            <a:r>
              <a:rPr lang="en-US" dirty="0"/>
              <a:t>continuous integration/continuous development (CI/CD) tools </a:t>
            </a:r>
          </a:p>
          <a:p>
            <a:pPr marL="285750" indent="-285750">
              <a:buChar char="•"/>
            </a:pPr>
            <a:r>
              <a:rPr lang="en-US" dirty="0" smtClean="0"/>
              <a:t>management </a:t>
            </a:r>
            <a:r>
              <a:rPr lang="en-US" dirty="0"/>
              <a:t>software</a:t>
            </a:r>
          </a:p>
          <a:p>
            <a:pPr marL="285750" indent="-285750">
              <a:buChar char="•"/>
            </a:pPr>
            <a:r>
              <a:rPr lang="en-US" dirty="0"/>
              <a:t>container orchestration programs. </a:t>
            </a:r>
          </a:p>
          <a:p>
            <a:endParaRPr lang="en-US" dirty="0"/>
          </a:p>
          <a:p>
            <a:r>
              <a:rPr lang="en-US" b="1" dirty="0" smtClean="0"/>
              <a:t>CI/CD tools</a:t>
            </a:r>
            <a:endParaRPr lang="en-US" b="1" dirty="0">
              <a:cs typeface="Arial"/>
            </a:endParaRPr>
          </a:p>
          <a:p>
            <a:r>
              <a:rPr lang="en-US" dirty="0"/>
              <a:t>Continuous integration/continuous </a:t>
            </a:r>
            <a:r>
              <a:rPr lang="en-US" dirty="0" smtClean="0"/>
              <a:t>development </a:t>
            </a:r>
            <a:r>
              <a:rPr lang="en-US" dirty="0"/>
              <a:t>tools enable developers to regularly merge their code changes into a central repository. Each code check-in is </a:t>
            </a:r>
            <a:r>
              <a:rPr lang="en-US" dirty="0" smtClean="0"/>
              <a:t>verified </a:t>
            </a:r>
            <a:r>
              <a:rPr lang="en-US" dirty="0"/>
              <a:t>by an automated build. This process allows </a:t>
            </a:r>
            <a:r>
              <a:rPr lang="en-US" dirty="0" smtClean="0"/>
              <a:t>teams to </a:t>
            </a:r>
            <a:r>
              <a:rPr lang="en-US" dirty="0"/>
              <a:t>find bugs much earlier in the development process.</a:t>
            </a:r>
          </a:p>
          <a:p>
            <a:r>
              <a:rPr lang="en-US" dirty="0"/>
              <a:t>The key goals of continuous integration are to find and address bugs quicker, improve software quality, and reduce the time it takes to validate and release new software updates. Continuous </a:t>
            </a:r>
            <a:r>
              <a:rPr lang="en-US" dirty="0" smtClean="0"/>
              <a:t>integration </a:t>
            </a:r>
            <a:r>
              <a:rPr lang="en-US" dirty="0"/>
              <a:t>makes it easier to locate and remove software bugs.  </a:t>
            </a:r>
            <a:r>
              <a:rPr lang="en-US" dirty="0" smtClean="0"/>
              <a:t>Continuous development </a:t>
            </a:r>
            <a:r>
              <a:rPr lang="en-US" dirty="0"/>
              <a:t>moves this on to the idea that all merged code is production-ready</a:t>
            </a:r>
            <a:r>
              <a:rPr lang="en-US" dirty="0" smtClean="0"/>
              <a:t>.</a:t>
            </a:r>
          </a:p>
          <a:p>
            <a:endParaRPr lang="en-US" dirty="0"/>
          </a:p>
          <a:p>
            <a:r>
              <a:rPr lang="en-US" dirty="0"/>
              <a:t>Each CI/CD tool has its own focus. </a:t>
            </a:r>
            <a:r>
              <a:rPr lang="en-US" b="0" dirty="0" smtClean="0">
                <a:hlinkClick r:id="rId3"/>
              </a:rPr>
              <a:t>Jenkins</a:t>
            </a:r>
            <a:r>
              <a:rPr lang="en-US" b="0" dirty="0" smtClean="0"/>
              <a:t> is </a:t>
            </a:r>
            <a:r>
              <a:rPr lang="en-US" b="0" dirty="0"/>
              <a:t>an open-source tool that works with a number of operating systems and platforms. It is the open-source standard for managing the dev side of DevOps, from source code management to delivering code to production</a:t>
            </a:r>
            <a:r>
              <a:rPr lang="en-US" b="0" dirty="0" smtClean="0"/>
              <a:t>.</a:t>
            </a:r>
          </a:p>
          <a:p>
            <a:endParaRPr lang="en-US" b="0" dirty="0"/>
          </a:p>
          <a:p>
            <a:r>
              <a:rPr lang="en-US" b="1" dirty="0"/>
              <a:t>Management</a:t>
            </a:r>
            <a:endParaRPr lang="en-US" b="1" dirty="0">
              <a:cs typeface="Arial"/>
            </a:endParaRPr>
          </a:p>
          <a:p>
            <a:r>
              <a:rPr lang="en-US" dirty="0"/>
              <a:t>DevOps management tools have a goal to manage enterprise-scale server infrastructure with minimal </a:t>
            </a:r>
            <a:r>
              <a:rPr lang="en-US" dirty="0" smtClean="0"/>
              <a:t>sysadmin </a:t>
            </a:r>
            <a:r>
              <a:rPr lang="en-US" dirty="0"/>
              <a:t>and developer input. These tools assist </a:t>
            </a:r>
            <a:r>
              <a:rPr lang="en-US" dirty="0" smtClean="0"/>
              <a:t>with </a:t>
            </a:r>
            <a:r>
              <a:rPr lang="en-US" dirty="0"/>
              <a:t>automating configuration management. This saves time and enables you to run hundreds, even thousands of </a:t>
            </a:r>
            <a:r>
              <a:rPr lang="en-US" dirty="0" smtClean="0"/>
              <a:t>servers per </a:t>
            </a:r>
            <a:r>
              <a:rPr lang="en-US" dirty="0"/>
              <a:t>sysadmin.</a:t>
            </a:r>
          </a:p>
          <a:p>
            <a:r>
              <a:rPr lang="en-US" dirty="0"/>
              <a:t>These tools enable the creation of master copies of the software stacks and servers needed for your work. You can implement thousands of identical instances. If you need to change your database server, each allows you to switch out DBMSs in multiple servers. The end result is an enormous savings in time of server and software deployment.</a:t>
            </a:r>
          </a:p>
          <a:p>
            <a:r>
              <a:rPr lang="en-US" dirty="0"/>
              <a:t>There are a number of tools in this product segment and each works somewhat differently.</a:t>
            </a:r>
          </a:p>
          <a:p>
            <a:endParaRPr lang="en-US" dirty="0"/>
          </a:p>
          <a:p>
            <a:pPr marL="285750" indent="-285750">
              <a:buChar char="•"/>
            </a:pPr>
            <a:r>
              <a:rPr lang="en-US" b="0" dirty="0">
                <a:solidFill>
                  <a:schemeClr val="tx1"/>
                </a:solidFill>
                <a:hlinkClick r:id="rId4"/>
              </a:rPr>
              <a:t>Ansible</a:t>
            </a:r>
            <a:r>
              <a:rPr lang="en-US" b="0" dirty="0">
                <a:hlinkClick r:id="rId4"/>
              </a:rPr>
              <a:t> </a:t>
            </a:r>
            <a:r>
              <a:rPr lang="en-US" b="0" dirty="0"/>
              <a:t>simplifies complex orchestration and configuration management tasks. Ansible works well with its Linux and cloud programs. It enables administrators to script commands in </a:t>
            </a:r>
            <a:r>
              <a:rPr lang="en-US" b="0" dirty="0">
                <a:hlinkClick r:id="rId5"/>
              </a:rPr>
              <a:t>YAML  </a:t>
            </a:r>
            <a:r>
              <a:rPr lang="en-US" b="0" dirty="0"/>
              <a:t>.</a:t>
            </a:r>
          </a:p>
          <a:p>
            <a:pPr marL="285750" indent="-285750">
              <a:buChar char="•"/>
            </a:pPr>
            <a:r>
              <a:rPr lang="en-US" b="0" dirty="0">
                <a:hlinkClick r:id="rId6"/>
              </a:rPr>
              <a:t>Chef   </a:t>
            </a:r>
            <a:r>
              <a:rPr lang="en-US" b="0" dirty="0"/>
              <a:t>turns infrastructure into code. It is a framework to automate and manage infrastructure and </a:t>
            </a:r>
            <a:r>
              <a:rPr lang="en-US" b="0" dirty="0" smtClean="0"/>
              <a:t>applications. This </a:t>
            </a:r>
            <a:r>
              <a:rPr lang="en-US" b="0" dirty="0"/>
              <a:t>method enables management of both cloud and on-premises resources. Specifically, Chef translates system administration tasks into reusable definitions, known as cookbooks and recipes. These are written in a domain-specific language (DSL) dialect of Ruby. Because the recipe DSL is a Ruby DSL, anything that can be done using Ruby can also be done in a recipe.</a:t>
            </a:r>
          </a:p>
          <a:p>
            <a:pPr marL="285750" indent="-285750">
              <a:buChar char="•"/>
            </a:pPr>
            <a:r>
              <a:rPr lang="en-US" b="0" dirty="0">
                <a:hlinkClick r:id="rId7"/>
              </a:rPr>
              <a:t>Puppet  </a:t>
            </a:r>
            <a:r>
              <a:rPr lang="en-US" b="0" dirty="0"/>
              <a:t>does similar work as the other tools by providing configuration management services through a client/server approach. Puppet's instructions are written in the DSL: Puppet. Like Chef, these are based on Ruby. </a:t>
            </a:r>
          </a:p>
          <a:p>
            <a:endParaRPr lang="en-US" dirty="0"/>
          </a:p>
          <a:p>
            <a:r>
              <a:rPr lang="en-US" b="1" dirty="0"/>
              <a:t>Container </a:t>
            </a:r>
            <a:r>
              <a:rPr lang="en-US" b="1" dirty="0" smtClean="0"/>
              <a:t>orchestration</a:t>
            </a:r>
            <a:endParaRPr lang="en-US" dirty="0"/>
          </a:p>
          <a:p>
            <a:r>
              <a:rPr lang="en-US" dirty="0"/>
              <a:t>Containers are becoming the dominant cloud-enabling technology, primarily because containers use fewer system resources </a:t>
            </a:r>
            <a:r>
              <a:rPr lang="en-US" dirty="0" smtClean="0"/>
              <a:t>than </a:t>
            </a:r>
            <a:r>
              <a:rPr lang="en-US" dirty="0"/>
              <a:t>VMs. However, managing containers still requires resources and expertise. Short lifetimes and increased density have significant implications for infrastructure monitoring. They represent an order-of-magnitude increase in the number of things that need to be individually monitored</a:t>
            </a:r>
            <a:r>
              <a:rPr lang="en-US" dirty="0" smtClean="0"/>
              <a:t>.</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u="none" dirty="0" smtClean="0">
                <a:hlinkClick r:id="" action="ppaction://noaction"/>
              </a:rPr>
              <a:t>Docker </a:t>
            </a:r>
            <a:r>
              <a:rPr lang="en-US" dirty="0" smtClean="0"/>
              <a:t>is the leading container company.  </a:t>
            </a:r>
            <a:r>
              <a:rPr lang="en-US" b="0" dirty="0" smtClean="0">
                <a:hlinkClick r:id="rId8"/>
              </a:rPr>
              <a:t>Kubernetes</a:t>
            </a:r>
            <a:r>
              <a:rPr lang="en-US" b="0" dirty="0" smtClean="0"/>
              <a:t> is the most popular container orchestration program. </a:t>
            </a:r>
            <a:r>
              <a:rPr lang="en-US" b="0" dirty="0" smtClean="0">
                <a:hlinkClick r:id="rId9"/>
              </a:rPr>
              <a:t>CoreOS </a:t>
            </a:r>
            <a:r>
              <a:rPr lang="en-US" b="0" dirty="0" smtClean="0"/>
              <a:t> offers a high degree of interoperability, as well as self-healing, automated rollouts and rollbacks, and storage orchestration.</a:t>
            </a:r>
          </a:p>
          <a:p>
            <a:endParaRPr lang="en-US" dirty="0"/>
          </a:p>
          <a:p>
            <a:r>
              <a:rPr lang="en-US" dirty="0"/>
              <a:t>Specifically, container orchestration tools provide four services:</a:t>
            </a:r>
          </a:p>
          <a:p>
            <a:pPr marL="285750" indent="-285750">
              <a:buChar char="•"/>
            </a:pPr>
            <a:r>
              <a:rPr lang="en-US" b="1" dirty="0"/>
              <a:t>Provisioning</a:t>
            </a:r>
            <a:r>
              <a:rPr lang="en-US" dirty="0"/>
              <a:t>: These tools can schedule, provision and launch containers within a container cluster.</a:t>
            </a:r>
          </a:p>
          <a:p>
            <a:pPr marL="285750" indent="-285750">
              <a:buChar char="•"/>
            </a:pPr>
            <a:r>
              <a:rPr lang="en-US" b="1" dirty="0"/>
              <a:t>Configuration scripting</a:t>
            </a:r>
            <a:r>
              <a:rPr lang="en-US" dirty="0"/>
              <a:t>: Scripting permits you to load specific application configurations into containers in the same way you might already be </a:t>
            </a:r>
            <a:r>
              <a:rPr lang="en-US" dirty="0" smtClean="0"/>
              <a:t>using </a:t>
            </a:r>
            <a:r>
              <a:rPr lang="en-US" dirty="0"/>
              <a:t>Puppet </a:t>
            </a:r>
            <a:r>
              <a:rPr lang="en-US" dirty="0" smtClean="0"/>
              <a:t>Manifests </a:t>
            </a:r>
            <a:r>
              <a:rPr lang="en-US" dirty="0"/>
              <a:t>or Chef recipes. These are written in YAML or JavaScript Object Notation (JSON).</a:t>
            </a:r>
          </a:p>
          <a:p>
            <a:pPr marL="285750" indent="-285750">
              <a:buChar char="•"/>
            </a:pPr>
            <a:r>
              <a:rPr lang="en-US" b="1" dirty="0"/>
              <a:t>Monitoring</a:t>
            </a:r>
            <a:r>
              <a:rPr lang="en-US" dirty="0"/>
              <a:t>: These tools track and monitor containers' health and hosts in the cluster. When a container fails, the monitoring tool spins up a new instance. If a server fails, the tool restarts the containers on another host. The tools also run system health checks and report irregularities with the containers, their VMs and servers.</a:t>
            </a:r>
          </a:p>
          <a:p>
            <a:pPr marL="285750" indent="-285750">
              <a:buChar char="•"/>
            </a:pPr>
            <a:r>
              <a:rPr lang="en-US" b="1" dirty="0"/>
              <a:t>Rolling upgrades and rollback</a:t>
            </a:r>
            <a:r>
              <a:rPr lang="en-US" dirty="0"/>
              <a:t>: When you deploy a new version of the container, or the applications running within the containers, the container management tools automatically update them across your container cluster. If something fails, you can roll back to the last known good configurations.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18</a:t>
            </a:fld>
            <a:endParaRPr lang="en-US" dirty="0"/>
          </a:p>
        </p:txBody>
      </p:sp>
    </p:spTree>
    <p:extLst>
      <p:ext uri="{BB962C8B-B14F-4D97-AF65-F5344CB8AC3E}">
        <p14:creationId xmlns:p14="http://schemas.microsoft.com/office/powerpoint/2010/main" val="3086662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each of the cloud service models, the "security line of responsibility" is shown by a red line.  The line in the graphic indicates where an enterprise (consumer) can invest more money and resources.  The line varies depending on which cloud service model is utilized.  For instance, an enterprise the utilizes the SaaS service model can spend its resources data security and access security, since the SaaS provider is responsible for securing the stack below the data level. </a:t>
            </a:r>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19</a:t>
            </a:fld>
            <a:endParaRPr lang="en-US" dirty="0"/>
          </a:p>
        </p:txBody>
      </p:sp>
    </p:spTree>
    <p:extLst>
      <p:ext uri="{BB962C8B-B14F-4D97-AF65-F5344CB8AC3E}">
        <p14:creationId xmlns:p14="http://schemas.microsoft.com/office/powerpoint/2010/main" val="69484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ftr" sz="quarter" idx="4"/>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r>
              <a:rPr lang="en-US" sz="1000" dirty="0"/>
              <a:t>© Copyright IBM Corporation 2012</a:t>
            </a:r>
          </a:p>
        </p:txBody>
      </p:sp>
      <p:sp>
        <p:nvSpPr>
          <p:cNvPr id="25603" name="Rectangle 7"/>
          <p:cNvSpPr>
            <a:spLocks noGrp="1" noChangeArrowheads="1"/>
          </p:cNvSpPr>
          <p:nvPr>
            <p:ph type="sldNum" sz="quarter" idx="5"/>
          </p:nvPr>
        </p:nvSpPr>
        <p:spPr>
          <a:noFill/>
        </p:spPr>
        <p:txBody>
          <a:bodyPr/>
          <a:lstStyle>
            <a:lvl1pPr defTabSz="922256">
              <a:defRPr sz="1700">
                <a:solidFill>
                  <a:schemeClr val="tx1"/>
                </a:solidFill>
                <a:latin typeface="Arial" panose="020B0604020202020204" pitchFamily="34" charset="0"/>
              </a:defRPr>
            </a:lvl1pPr>
            <a:lvl2pPr marL="742883" indent="-285725" defTabSz="922256">
              <a:defRPr sz="1700">
                <a:solidFill>
                  <a:schemeClr val="tx1"/>
                </a:solidFill>
                <a:latin typeface="Arial" panose="020B0604020202020204" pitchFamily="34" charset="0"/>
              </a:defRPr>
            </a:lvl2pPr>
            <a:lvl3pPr marL="1142898" indent="-228580" defTabSz="922256">
              <a:defRPr sz="1700">
                <a:solidFill>
                  <a:schemeClr val="tx1"/>
                </a:solidFill>
                <a:latin typeface="Arial" panose="020B0604020202020204" pitchFamily="34" charset="0"/>
              </a:defRPr>
            </a:lvl3pPr>
            <a:lvl4pPr marL="1600057" indent="-228580" defTabSz="922256">
              <a:defRPr sz="1700">
                <a:solidFill>
                  <a:schemeClr val="tx1"/>
                </a:solidFill>
                <a:latin typeface="Arial" panose="020B0604020202020204" pitchFamily="34" charset="0"/>
              </a:defRPr>
            </a:lvl4pPr>
            <a:lvl5pPr marL="2057217" indent="-228580" defTabSz="922256">
              <a:defRPr sz="1700">
                <a:solidFill>
                  <a:schemeClr val="tx1"/>
                </a:solidFill>
                <a:latin typeface="Arial" panose="020B0604020202020204" pitchFamily="34" charset="0"/>
              </a:defRPr>
            </a:lvl5pPr>
            <a:lvl6pPr marL="2514376" indent="-228580" defTabSz="922256" eaLnBrk="0" fontAlgn="base" hangingPunct="0">
              <a:spcBef>
                <a:spcPct val="0"/>
              </a:spcBef>
              <a:spcAft>
                <a:spcPct val="0"/>
              </a:spcAft>
              <a:defRPr sz="1700">
                <a:solidFill>
                  <a:schemeClr val="tx1"/>
                </a:solidFill>
                <a:latin typeface="Arial" panose="020B0604020202020204" pitchFamily="34" charset="0"/>
              </a:defRPr>
            </a:lvl6pPr>
            <a:lvl7pPr marL="2971536" indent="-228580" defTabSz="922256" eaLnBrk="0" fontAlgn="base" hangingPunct="0">
              <a:spcBef>
                <a:spcPct val="0"/>
              </a:spcBef>
              <a:spcAft>
                <a:spcPct val="0"/>
              </a:spcAft>
              <a:defRPr sz="1700">
                <a:solidFill>
                  <a:schemeClr val="tx1"/>
                </a:solidFill>
                <a:latin typeface="Arial" panose="020B0604020202020204" pitchFamily="34" charset="0"/>
              </a:defRPr>
            </a:lvl7pPr>
            <a:lvl8pPr marL="3428694" indent="-228580" defTabSz="922256" eaLnBrk="0" fontAlgn="base" hangingPunct="0">
              <a:spcBef>
                <a:spcPct val="0"/>
              </a:spcBef>
              <a:spcAft>
                <a:spcPct val="0"/>
              </a:spcAft>
              <a:defRPr sz="1700">
                <a:solidFill>
                  <a:schemeClr val="tx1"/>
                </a:solidFill>
                <a:latin typeface="Arial" panose="020B0604020202020204" pitchFamily="34" charset="0"/>
              </a:defRPr>
            </a:lvl8pPr>
            <a:lvl9pPr marL="3885854" indent="-228580" defTabSz="922256" eaLnBrk="0" fontAlgn="base" hangingPunct="0">
              <a:spcBef>
                <a:spcPct val="0"/>
              </a:spcBef>
              <a:spcAft>
                <a:spcPct val="0"/>
              </a:spcAft>
              <a:defRPr sz="1700">
                <a:solidFill>
                  <a:schemeClr val="tx1"/>
                </a:solidFill>
                <a:latin typeface="Arial" panose="020B0604020202020204" pitchFamily="34" charset="0"/>
              </a:defRPr>
            </a:lvl9pPr>
          </a:lstStyle>
          <a:p>
            <a:fld id="{64011506-0B2C-4ECF-8FFA-5F04225826C6}" type="slidenum">
              <a:rPr lang="en-US" sz="1000"/>
              <a:pPr/>
              <a:t>2</a:t>
            </a:fld>
            <a:endParaRPr lang="en-US" sz="1000" dirty="0"/>
          </a:p>
        </p:txBody>
      </p:sp>
      <p:sp>
        <p:nvSpPr>
          <p:cNvPr id="25604" name="Rectangle 2"/>
          <p:cNvSpPr>
            <a:spLocks noGrp="1" noRot="1" noChangeAspect="1" noChangeArrowheads="1" noTextEdit="1"/>
          </p:cNvSpPr>
          <p:nvPr>
            <p:ph type="sldImg"/>
          </p:nvPr>
        </p:nvSpPr>
        <p:spPr>
          <a:xfrm>
            <a:off x="-190500" y="274638"/>
            <a:ext cx="7699375" cy="4332287"/>
          </a:xfrm>
          <a:ln/>
        </p:spPr>
      </p:sp>
      <p:sp>
        <p:nvSpPr>
          <p:cNvPr id="12293" name="Rectangle 3"/>
          <p:cNvSpPr>
            <a:spLocks noGrp="1" noChangeArrowheads="1"/>
          </p:cNvSpPr>
          <p:nvPr>
            <p:ph type="body" idx="1"/>
          </p:nvPr>
        </p:nvSpPr>
        <p:spPr/>
        <p:txBody>
          <a:bodyPr/>
          <a:lstStyle/>
          <a:p>
            <a:pPr eaLnBrk="1" hangingPunct="1">
              <a:defRPr/>
            </a:pPr>
            <a:endParaRPr lang="en-GB" sz="1500" dirty="0"/>
          </a:p>
        </p:txBody>
      </p:sp>
    </p:spTree>
    <p:extLst>
      <p:ext uri="{BB962C8B-B14F-4D97-AF65-F5344CB8AC3E}">
        <p14:creationId xmlns:p14="http://schemas.microsoft.com/office/powerpoint/2010/main" val="447000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native is about the application architecture and design, and not as much about coding the application.  It is an approach anchored in container technologies and DevOps practices for building and continuously delivering cloud native applications and microservices.</a:t>
            </a:r>
            <a:br>
              <a:rPr lang="en-US" dirty="0" smtClean="0"/>
            </a:br>
            <a:endParaRPr lang="en-US" dirty="0" smtClean="0"/>
          </a:p>
          <a:p>
            <a:r>
              <a:rPr lang="en-US" dirty="0" smtClean="0"/>
              <a:t>Applications should be designed so they are decoupled from any specific physical resource. Clouds can provide an abstraction or virtualization layer between the application and the underlying physical (or virtual) resources, whether they are designed for cloud or not. Cloud native can take this philosophy even further.</a:t>
            </a:r>
          </a:p>
          <a:p>
            <a:endParaRPr lang="en-US" dirty="0" smtClean="0"/>
          </a:p>
          <a:p>
            <a:r>
              <a:rPr lang="en-US" dirty="0" smtClean="0"/>
              <a:t>When this architecture is considered in the design, development, and deployment of an application, the utilization of the underlying cloud resources can be as much as 70 percent more efficient than traditional architectures. This cloud computing efficiency equals monetary savings. Applications that work more efficiently with those resources run faster and generate smaller cloud services charges at the end of the month.</a:t>
            </a:r>
          </a:p>
          <a:p>
            <a:endParaRPr lang="en-US" dirty="0" smtClean="0"/>
          </a:p>
          <a:p>
            <a:r>
              <a:rPr lang="en-US" dirty="0" smtClean="0"/>
              <a:t>Clouds have different ways for you to leverage their native features. You can normally access these features via layers, including the topmost virtual platform/OS, underlying resources (storage and data), and then the cloud-native services, such as provisioning and tenant management.</a:t>
            </a:r>
          </a:p>
          <a:p>
            <a:endParaRPr lang="en-US" dirty="0" smtClean="0"/>
          </a:p>
          <a:p>
            <a:r>
              <a:rPr lang="en-US" dirty="0" smtClean="0"/>
              <a:t>To be truly cloud native, you must understand how to properly use the cloud platforms, as well as the subplatforms and resources. </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20</a:t>
            </a:fld>
            <a:endParaRPr lang="en-US" dirty="0"/>
          </a:p>
        </p:txBody>
      </p:sp>
    </p:spTree>
    <p:extLst>
      <p:ext uri="{BB962C8B-B14F-4D97-AF65-F5344CB8AC3E}">
        <p14:creationId xmlns:p14="http://schemas.microsoft.com/office/powerpoint/2010/main" val="1025641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a:t>
            </a:r>
            <a:r>
              <a:rPr lang="en-US" baseline="0" dirty="0" smtClean="0"/>
              <a:t> number of organizations that manage and govern standards for cloud technologies.  This list is representative, but not inclusive.</a:t>
            </a:r>
          </a:p>
          <a:p>
            <a:endParaRPr lang="en-US" dirty="0" smtClean="0"/>
          </a:p>
          <a:p>
            <a:r>
              <a:rPr lang="en-US" b="1" dirty="0" smtClean="0"/>
              <a:t>NIST</a:t>
            </a:r>
            <a:r>
              <a:rPr lang="en-US" baseline="0" dirty="0" smtClean="0"/>
              <a:t> is </a:t>
            </a:r>
            <a:r>
              <a:rPr lang="en-US" dirty="0" smtClean="0"/>
              <a:t>part </a:t>
            </a:r>
            <a:r>
              <a:rPr lang="en-US" dirty="0"/>
              <a:t>of the U.S. Department of Commerce and it works to advance measurement science, standards, and technologies. NIST defines cloud computing for government and industry.  It outlines </a:t>
            </a:r>
            <a:r>
              <a:rPr lang="en-US" dirty="0" smtClean="0"/>
              <a:t>the following aspects of cloud </a:t>
            </a:r>
            <a:r>
              <a:rPr lang="en-US" dirty="0"/>
              <a:t>as </a:t>
            </a:r>
            <a:r>
              <a:rPr lang="en-US" dirty="0" smtClean="0"/>
              <a:t>discussed </a:t>
            </a:r>
            <a:r>
              <a:rPr lang="en-US" dirty="0"/>
              <a:t>in this course. </a:t>
            </a:r>
            <a:endParaRPr lang="en-US" dirty="0" smtClean="0"/>
          </a:p>
          <a:p>
            <a:pPr marL="0" indent="0">
              <a:buFont typeface="Arial" pitchFamily="34" charset="0"/>
              <a:buNone/>
            </a:pPr>
            <a:r>
              <a:rPr lang="en-US" dirty="0" smtClean="0"/>
              <a:t>Five essential</a:t>
            </a:r>
            <a:r>
              <a:rPr lang="en-US" baseline="0" dirty="0" smtClean="0"/>
              <a:t> characteristics:</a:t>
            </a:r>
            <a:endParaRPr lang="en-US" dirty="0"/>
          </a:p>
          <a:p>
            <a:pPr marL="285750" lvl="1" indent="-285750">
              <a:buChar char="•"/>
            </a:pPr>
            <a:r>
              <a:rPr lang="en-US" dirty="0" smtClean="0"/>
              <a:t>On-demand </a:t>
            </a:r>
            <a:r>
              <a:rPr lang="en-US" dirty="0"/>
              <a:t>self service</a:t>
            </a:r>
          </a:p>
          <a:p>
            <a:pPr marL="285750" lvl="1" indent="-285750">
              <a:buChar char="•"/>
            </a:pPr>
            <a:r>
              <a:rPr lang="en-US" dirty="0"/>
              <a:t>Broad network access</a:t>
            </a:r>
          </a:p>
          <a:p>
            <a:pPr marL="285750" lvl="1" indent="-285750">
              <a:buChar char="•"/>
            </a:pPr>
            <a:r>
              <a:rPr lang="en-US" dirty="0"/>
              <a:t>Resource pooling</a:t>
            </a:r>
          </a:p>
          <a:p>
            <a:pPr marL="285750" lvl="1" indent="-285750">
              <a:buChar char="•"/>
            </a:pPr>
            <a:r>
              <a:rPr lang="en-US" dirty="0"/>
              <a:t>Rapid elasticity</a:t>
            </a:r>
          </a:p>
          <a:p>
            <a:pPr marL="285750" lvl="1" indent="-285750">
              <a:buChar char="•"/>
            </a:pPr>
            <a:r>
              <a:rPr lang="en-US" dirty="0"/>
              <a:t>Measured </a:t>
            </a:r>
            <a:r>
              <a:rPr lang="en-US" dirty="0" smtClean="0"/>
              <a:t>service</a:t>
            </a:r>
            <a:endParaRPr lang="en-US" dirty="0"/>
          </a:p>
          <a:p>
            <a:pPr marL="285750" indent="-285750">
              <a:buChar char="•"/>
            </a:pPr>
            <a:endParaRPr lang="en-US" dirty="0" smtClean="0">
              <a:hlinkClick r:id="rId3"/>
            </a:endParaRPr>
          </a:p>
          <a:p>
            <a:pPr marL="0" lvl="1" indent="0">
              <a:buNone/>
            </a:pPr>
            <a:r>
              <a:rPr lang="en-US" dirty="0" smtClean="0"/>
              <a:t>Three service models</a:t>
            </a:r>
          </a:p>
          <a:p>
            <a:pPr marL="285750" lvl="1" indent="-285750">
              <a:buChar char="•"/>
            </a:pPr>
            <a:r>
              <a:rPr lang="en-US" dirty="0" smtClean="0"/>
              <a:t>Cloud </a:t>
            </a:r>
            <a:r>
              <a:rPr lang="en-US" dirty="0"/>
              <a:t>Software as a Service (SaaS) </a:t>
            </a:r>
          </a:p>
          <a:p>
            <a:pPr marL="285750" lvl="1" indent="-285750">
              <a:buChar char="•"/>
            </a:pPr>
            <a:r>
              <a:rPr lang="en-US" dirty="0"/>
              <a:t>Cloud Platform as a Service (PaaS) </a:t>
            </a:r>
          </a:p>
          <a:p>
            <a:pPr marL="285750" lvl="1" indent="-285750">
              <a:buChar char="•"/>
            </a:pPr>
            <a:r>
              <a:rPr lang="en-US" dirty="0"/>
              <a:t>Cloud Infrastructure as a Service (IaaS) </a:t>
            </a:r>
          </a:p>
          <a:p>
            <a:pPr lvl="1"/>
            <a:endParaRPr lang="en-US" dirty="0"/>
          </a:p>
          <a:p>
            <a:pPr marL="0" lvl="1" indent="0">
              <a:buNone/>
            </a:pPr>
            <a:r>
              <a:rPr lang="en-US" dirty="0" smtClean="0"/>
              <a:t>Four deployment models:</a:t>
            </a:r>
          </a:p>
          <a:p>
            <a:pPr marL="285750" lvl="1" indent="-285750">
              <a:buChar char="•"/>
            </a:pPr>
            <a:r>
              <a:rPr lang="en-US" dirty="0" smtClean="0"/>
              <a:t>Private </a:t>
            </a:r>
            <a:r>
              <a:rPr lang="en-US" dirty="0"/>
              <a:t>cloud</a:t>
            </a:r>
          </a:p>
          <a:p>
            <a:pPr marL="285750" lvl="1" indent="-285750">
              <a:buChar char="•"/>
            </a:pPr>
            <a:r>
              <a:rPr lang="en-US" dirty="0"/>
              <a:t>Community cloud</a:t>
            </a:r>
          </a:p>
          <a:p>
            <a:pPr marL="285750" lvl="1" indent="-285750">
              <a:buChar char="•"/>
            </a:pPr>
            <a:r>
              <a:rPr lang="en-US" dirty="0"/>
              <a:t>Public cloud</a:t>
            </a:r>
          </a:p>
          <a:p>
            <a:pPr marL="285750" lvl="1" indent="-285750">
              <a:buChar char="•"/>
            </a:pPr>
            <a:r>
              <a:rPr lang="en-US" dirty="0"/>
              <a:t>Hybrid cloud</a:t>
            </a:r>
          </a:p>
          <a:p>
            <a:endParaRPr lang="en-US" dirty="0">
              <a:latin typeface="Calibri"/>
            </a:endParaRPr>
          </a:p>
          <a:p>
            <a:r>
              <a:rPr lang="en-US" b="1" dirty="0"/>
              <a:t>Cloud Standards Customer Council (CSCC)</a:t>
            </a:r>
            <a:r>
              <a:rPr lang="en-US" dirty="0"/>
              <a:t>  </a:t>
            </a:r>
          </a:p>
          <a:p>
            <a:r>
              <a:rPr lang="en-US" dirty="0" smtClean="0"/>
              <a:t>CSCC</a:t>
            </a:r>
            <a:r>
              <a:rPr lang="en-US" baseline="0" dirty="0" smtClean="0"/>
              <a:t> </a:t>
            </a:r>
            <a:r>
              <a:rPr lang="en-US" dirty="0" smtClean="0"/>
              <a:t>is </a:t>
            </a:r>
            <a:r>
              <a:rPr lang="en-US" dirty="0"/>
              <a:t>an end-user advocacy group that seeks to "accelerate cloud's successful adoption" as a means to strengthen 21st century enterprises. It is a facilitator, working with existing standards groups to ensure that client requirements are addressed as standards evolve. This group understands that the transition from a traditional IT environment to a cloud-based environment can require significant changes, so it attempts to guarantee that this transition will not cost end-users the choice and flexibility they enjoy with their current IT environments. </a:t>
            </a:r>
          </a:p>
          <a:p>
            <a:r>
              <a:rPr lang="en-US" dirty="0"/>
              <a:t>Another role of the CSCC is to advocate for the establishment of open, transparent standards for cloud computing; the council believes that the agility and economic efficiencies cloud offers are only possible if the performance, security, and interoperability issues that arise during the transition to the cloud are answered in an open, transparent way. </a:t>
            </a:r>
            <a:endParaRPr lang="en-US" dirty="0" smtClean="0"/>
          </a:p>
          <a:p>
            <a:endParaRPr lang="en-US" dirty="0"/>
          </a:p>
          <a:p>
            <a:r>
              <a:rPr lang="en-US" b="1" dirty="0"/>
              <a:t>Open Grid Forum (OGF) </a:t>
            </a:r>
            <a:r>
              <a:rPr lang="en-US" dirty="0"/>
              <a:t> </a:t>
            </a:r>
            <a:endParaRPr lang="en-US" dirty="0">
              <a:cs typeface="Arial"/>
            </a:endParaRPr>
          </a:p>
          <a:p>
            <a:r>
              <a:rPr lang="en-US" dirty="0" smtClean="0"/>
              <a:t>OGF </a:t>
            </a:r>
            <a:r>
              <a:rPr lang="en-US" dirty="0"/>
              <a:t>is an international group of IT professionals working through open forums and events to push for the rapid development and deployment of advanced applied distributed computing environments such as cloud, grid, and allied storage and network methods. The Forum focuses on scalable enterprise solutions as well as supporting applications for research and science. The </a:t>
            </a:r>
            <a:r>
              <a:rPr lang="en-US" dirty="0" smtClean="0"/>
              <a:t>OCCI specification</a:t>
            </a:r>
            <a:r>
              <a:rPr lang="en-US" dirty="0"/>
              <a:t>, a "RESTful protocol and API for all kinds of management tasks," is available through OGF.  OCCI includes various general-purpose implementations and tools focused on integration, portability, interoperability, and autonomic scaling and monitoring.</a:t>
            </a:r>
          </a:p>
          <a:p>
            <a:r>
              <a:rPr lang="en-US" dirty="0"/>
              <a:t>Open Management Group (OMG)  </a:t>
            </a:r>
            <a:endParaRPr lang="en-US" dirty="0">
              <a:cs typeface="Arial"/>
            </a:endParaRPr>
          </a:p>
          <a:p>
            <a:endParaRPr lang="en-US" dirty="0"/>
          </a:p>
          <a:p>
            <a:pPr marL="285750" indent="-285750">
              <a:buFont typeface="Arial" pitchFamily="34" charset="0"/>
              <a:buChar char="•"/>
            </a:pPr>
            <a:r>
              <a:rPr lang="en-US" dirty="0" smtClean="0"/>
              <a:t>OMG</a:t>
            </a:r>
            <a:r>
              <a:rPr lang="en-US" baseline="0" dirty="0" smtClean="0"/>
              <a:t> </a:t>
            </a:r>
            <a:r>
              <a:rPr lang="en-US" dirty="0" smtClean="0"/>
              <a:t>is </a:t>
            </a:r>
            <a:r>
              <a:rPr lang="en-US" dirty="0"/>
              <a:t>an international technology standards consortium that focuses on modeling programs, systems, and business processes and creating model-based standards. It provides only specifications, not implementations (but any group attempting to get a spec accepted by OMG must provide a working implementation within one year after acceptance). OMG is part of the CSCC.  </a:t>
            </a:r>
          </a:p>
          <a:p>
            <a:pPr marL="285750" indent="-285750">
              <a:buFont typeface="Arial" pitchFamily="34" charset="0"/>
              <a:buChar char="•"/>
            </a:pPr>
            <a:r>
              <a:rPr lang="en-US" dirty="0"/>
              <a:t>OMG's Unified Modeling Language (UML) is the basis for modeling application structure, data structure, business process, and architecture. When used with UML's Meta Object Facility (MOF) and Model-Driven Architecture, the entire development process is unified which helps reduce cloud portability, interoperability, and reuse issues. </a:t>
            </a:r>
            <a:endParaRPr lang="en-US" dirty="0">
              <a:latin typeface="Arial"/>
              <a:cs typeface="Arial"/>
            </a:endParaRPr>
          </a:p>
          <a:p>
            <a:pPr marL="285750" indent="-285750">
              <a:buFont typeface="Arial" pitchFamily="34" charset="0"/>
              <a:buChar char="•"/>
            </a:pPr>
            <a:endParaRPr lang="en-US" dirty="0" smtClean="0"/>
          </a:p>
          <a:p>
            <a:pPr marL="0" indent="0">
              <a:buFont typeface="Arial" pitchFamily="34" charset="0"/>
              <a:buNone/>
            </a:pPr>
            <a:r>
              <a:rPr lang="en-US" b="1" dirty="0" smtClean="0"/>
              <a:t>Distributed Management Task Force (DMTF)</a:t>
            </a:r>
          </a:p>
          <a:p>
            <a:pPr marL="0" indent="0">
              <a:buFont typeface="Arial" pitchFamily="34" charset="0"/>
              <a:buNone/>
            </a:pPr>
            <a:r>
              <a:rPr lang="en-US" b="0" dirty="0" smtClean="0"/>
              <a:t>DMTF</a:t>
            </a:r>
            <a:r>
              <a:rPr lang="en-US" dirty="0" smtClean="0"/>
              <a:t> is </a:t>
            </a:r>
            <a:r>
              <a:rPr lang="en-US" dirty="0"/>
              <a:t>an association of industry IT companies and professionals collaborating on and promoting enterprise systems management and interoperability standards with a goal of providing "common management infrastructure components for instrumentation, control, and communication in a platform-independent and technology-neutral way</a:t>
            </a:r>
            <a:r>
              <a:rPr lang="en-US" dirty="0" smtClean="0"/>
              <a:t>."</a:t>
            </a:r>
            <a:endParaRPr lang="en-US" dirty="0"/>
          </a:p>
          <a:p>
            <a:endParaRPr lang="en-US" dirty="0"/>
          </a:p>
          <a:p>
            <a:r>
              <a:rPr lang="en-US" dirty="0"/>
              <a:t>This group supports several focus areas:</a:t>
            </a:r>
          </a:p>
          <a:p>
            <a:endParaRPr lang="en-US" dirty="0"/>
          </a:p>
          <a:p>
            <a:pPr marL="285750" indent="-285750">
              <a:buFont typeface="Arial" pitchFamily="34" charset="0"/>
              <a:buChar char="•"/>
            </a:pPr>
            <a:r>
              <a:rPr lang="en-US" dirty="0"/>
              <a:t>Open Virtualization Format (OVF) </a:t>
            </a:r>
            <a:endParaRPr lang="en-US" dirty="0">
              <a:cs typeface="Arial"/>
            </a:endParaRPr>
          </a:p>
          <a:p>
            <a:pPr lvl="1"/>
            <a:r>
              <a:rPr lang="en-US" dirty="0"/>
              <a:t>The OVF standard, adopted as ISO 17203 by the </a:t>
            </a:r>
            <a:r>
              <a:rPr lang="en-US" dirty="0">
                <a:hlinkClick r:id="rId4"/>
              </a:rPr>
              <a:t>International Organization for Standardization (ISO)</a:t>
            </a:r>
            <a:r>
              <a:rPr lang="en-US" dirty="0"/>
              <a:t>, creates uniform formatting for virtual systems-based software. OVF is platform independent, flexible, and open, and can be used by anyone who needs a standardized package for creating a virtual software solution that requires interoperability and portability.  </a:t>
            </a:r>
          </a:p>
          <a:p>
            <a:endParaRPr lang="en-US" dirty="0"/>
          </a:p>
          <a:p>
            <a:endParaRPr lang="en-US" dirty="0"/>
          </a:p>
          <a:p>
            <a:pPr marL="285750" indent="-285750">
              <a:buFont typeface="Arial" pitchFamily="34" charset="0"/>
              <a:buChar char="•"/>
            </a:pPr>
            <a:r>
              <a:rPr lang="en-US" dirty="0"/>
              <a:t>Open Cloud Standards Incubator working group</a:t>
            </a:r>
            <a:endParaRPr lang="en-US" dirty="0">
              <a:cs typeface="Arial"/>
            </a:endParaRPr>
          </a:p>
          <a:p>
            <a:pPr lvl="1"/>
            <a:r>
              <a:rPr lang="en-US" dirty="0"/>
              <a:t>The goal of this working group is to facilitate management interoperability between in-enterprise private clouds and public and hybrid clouds. The components — cloud resource management protocols, packaging formats, and security mechanisms—address the increasing need for open, consistent cloud management architecture standards. </a:t>
            </a:r>
          </a:p>
          <a:p>
            <a:endParaRPr lang="en-US" dirty="0"/>
          </a:p>
          <a:p>
            <a:endParaRPr lang="en-US" dirty="0"/>
          </a:p>
          <a:p>
            <a:pPr marL="285750" indent="-285750">
              <a:buFont typeface="Arial" pitchFamily="34" charset="0"/>
              <a:buChar char="•"/>
            </a:pPr>
            <a:r>
              <a:rPr lang="en-US" dirty="0"/>
              <a:t>Cloud Management Working Group (CMWG) </a:t>
            </a:r>
            <a:endParaRPr lang="en-US" dirty="0">
              <a:cs typeface="Arial"/>
            </a:endParaRPr>
          </a:p>
          <a:p>
            <a:pPr lvl="1"/>
            <a:r>
              <a:rPr lang="en-US" dirty="0"/>
              <a:t>This working group uses the Cloud Infrastructure Management Interface (CIMI) to visually represent the total lifecycle of a cloud service.  This visual representation can enhance the implementation and management of a service and make sure it is meeting service requirements.  Using CIMI, the group can explain how to model the characteristics of an operation, allowing variation of an  implementation to be tested prior to final development.  CIMI creates data classes with well-defined associations and characteristics, as well as a conceptual framework for organizing these components. CIM uses discrete layers: core model, common model, and extension representations. </a:t>
            </a:r>
          </a:p>
          <a:p>
            <a:endParaRPr lang="en-US" dirty="0"/>
          </a:p>
          <a:p>
            <a:endParaRPr lang="en-US" dirty="0"/>
          </a:p>
          <a:p>
            <a:pPr marL="285750" indent="-285750">
              <a:buFont typeface="Arial" pitchFamily="34" charset="0"/>
              <a:buChar char="•"/>
            </a:pPr>
            <a:r>
              <a:rPr lang="en-US" dirty="0"/>
              <a:t>Cloud Auditing Data Federation Working Group (CADF)</a:t>
            </a:r>
            <a:endParaRPr lang="en-US" dirty="0">
              <a:cs typeface="Arial"/>
            </a:endParaRPr>
          </a:p>
          <a:p>
            <a:pPr lvl="1"/>
            <a:r>
              <a:rPr lang="en-US" dirty="0"/>
              <a:t>This group works to standardize audit events across all cloud and service providers with the goal of resolving significant issues in cloud computing due to inconsistencies or incompatibilities. It seeks to ensure consumers of cloud computing systems that the security policies required on their applications are properly managed and enforced.  </a:t>
            </a:r>
          </a:p>
          <a:p>
            <a:endParaRPr lang="en-US" dirty="0">
              <a:latin typeface="Arial"/>
              <a:cs typeface="Arial"/>
            </a:endParaRP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21</a:t>
            </a:fld>
            <a:endParaRPr lang="en-US" dirty="0"/>
          </a:p>
        </p:txBody>
      </p:sp>
    </p:spTree>
    <p:extLst>
      <p:ext uri="{BB962C8B-B14F-4D97-AF65-F5344CB8AC3E}">
        <p14:creationId xmlns:p14="http://schemas.microsoft.com/office/powerpoint/2010/main" val="2686783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288925"/>
            <a:ext cx="8083551" cy="4548188"/>
          </a:xfrm>
        </p:spPr>
      </p:sp>
      <p:sp>
        <p:nvSpPr>
          <p:cNvPr id="3" name="Notes Placeholder 2"/>
          <p:cNvSpPr>
            <a:spLocks noGrp="1"/>
          </p:cNvSpPr>
          <p:nvPr>
            <p:ph type="body" idx="1"/>
          </p:nvPr>
        </p:nvSpPr>
        <p:spPr/>
        <p:txBody>
          <a:bodyPr/>
          <a:lstStyle/>
          <a:p>
            <a:pPr defTabSz="966527">
              <a:defRPr/>
            </a:pPr>
            <a:r>
              <a:rPr lang="en-US" dirty="0"/>
              <a:t>This is a </a:t>
            </a:r>
            <a:r>
              <a:rPr lang="en-US" dirty="0" smtClean="0"/>
              <a:t>short list of sources used when</a:t>
            </a:r>
            <a:r>
              <a:rPr lang="en-US" baseline="0" dirty="0" smtClean="0"/>
              <a:t> building </a:t>
            </a:r>
            <a:r>
              <a:rPr lang="en-US" baseline="0" smtClean="0"/>
              <a:t>this presentation. </a:t>
            </a:r>
            <a:r>
              <a:rPr lang="en-US" smtClean="0"/>
              <a:t> </a:t>
            </a:r>
            <a:endParaRPr lang="en-US" dirty="0"/>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22</a:t>
            </a:fld>
            <a:endParaRPr lang="en-US" dirty="0"/>
          </a:p>
        </p:txBody>
      </p:sp>
    </p:spTree>
    <p:extLst>
      <p:ext uri="{BB962C8B-B14F-4D97-AF65-F5344CB8AC3E}">
        <p14:creationId xmlns:p14="http://schemas.microsoft.com/office/powerpoint/2010/main" val="1965402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really difficult to write a history of cloud computing.  Everyone has an opinion about where cloud computing started and </a:t>
            </a:r>
            <a:r>
              <a:rPr lang="en-US" dirty="0" smtClean="0"/>
              <a:t>which significant events/inventions/products are on the timeline.</a:t>
            </a:r>
            <a:r>
              <a:rPr lang="en-US" dirty="0"/>
              <a:t>   </a:t>
            </a:r>
            <a:r>
              <a:rPr lang="en-US" dirty="0" smtClean="0"/>
              <a:t>This graphic </a:t>
            </a:r>
            <a:r>
              <a:rPr lang="en-US" dirty="0"/>
              <a:t>is an attempt to document some significant events.  These can be considered snippets in time, so your interpretation of the cloud computing timeline may vary. </a:t>
            </a:r>
          </a:p>
          <a:p>
            <a:endParaRPr lang="en-US" dirty="0">
              <a:cs typeface="Arial"/>
            </a:endParaRPr>
          </a:p>
          <a:p>
            <a:pPr marL="285750" indent="-285750">
              <a:buChar char="•"/>
            </a:pPr>
            <a:r>
              <a:rPr lang="en-US" b="1" dirty="0"/>
              <a:t>1950's </a:t>
            </a:r>
            <a:r>
              <a:rPr lang="en-US" dirty="0"/>
              <a:t>“Time-sharing” on mainframes was essential to computer access by making computing time available to smaller companies that could not afford to buy their own mainframes.</a:t>
            </a:r>
          </a:p>
          <a:p>
            <a:endParaRPr lang="en-US" dirty="0"/>
          </a:p>
          <a:p>
            <a:pPr marL="285750" indent="-285750">
              <a:buChar char="•"/>
            </a:pPr>
            <a:r>
              <a:rPr lang="en-US" b="1" dirty="0"/>
              <a:t>Late 1960's </a:t>
            </a:r>
            <a:r>
              <a:rPr lang="en-US" b="0" dirty="0" smtClean="0"/>
              <a:t>T</a:t>
            </a:r>
            <a:r>
              <a:rPr lang="en-US" dirty="0" smtClean="0"/>
              <a:t>he </a:t>
            </a:r>
            <a:r>
              <a:rPr lang="en-US" dirty="0"/>
              <a:t>first hypervisors were developed at IBM which provided full virtualization by allowing multiple operating systems to run concurrently as virtual </a:t>
            </a:r>
            <a:r>
              <a:rPr lang="en-US" dirty="0" smtClean="0"/>
              <a:t>machines.</a:t>
            </a:r>
            <a:endParaRPr lang="en-US" dirty="0"/>
          </a:p>
          <a:p>
            <a:endParaRPr lang="en-US" dirty="0"/>
          </a:p>
          <a:p>
            <a:pPr marL="285750" indent="-285750">
              <a:buChar char="•"/>
            </a:pPr>
            <a:r>
              <a:rPr lang="en-US" b="1" dirty="0"/>
              <a:t>1969</a:t>
            </a:r>
            <a:r>
              <a:rPr lang="en-US" dirty="0"/>
              <a:t>  J.C.R. Licklider and team develop ARPANET which envisioned computation in the form of a global </a:t>
            </a:r>
            <a:r>
              <a:rPr lang="en-US" dirty="0" smtClean="0"/>
              <a:t>network.</a:t>
            </a:r>
            <a:endParaRPr lang="en-US" dirty="0"/>
          </a:p>
          <a:p>
            <a:endParaRPr lang="en-US" dirty="0"/>
          </a:p>
          <a:p>
            <a:pPr marL="285750" indent="-285750">
              <a:buChar char="•"/>
            </a:pPr>
            <a:r>
              <a:rPr lang="en-US" b="1" dirty="0"/>
              <a:t>1970's</a:t>
            </a:r>
            <a:r>
              <a:rPr lang="en-US" dirty="0"/>
              <a:t>  Ethernet developed at Xerox </a:t>
            </a:r>
            <a:r>
              <a:rPr lang="en-US" dirty="0" smtClean="0"/>
              <a:t>PARC.</a:t>
            </a:r>
            <a:endParaRPr lang="en-US" dirty="0"/>
          </a:p>
          <a:p>
            <a:endParaRPr lang="en-US" dirty="0"/>
          </a:p>
          <a:p>
            <a:pPr marL="285750" indent="-285750">
              <a:buChar char="•"/>
            </a:pPr>
            <a:r>
              <a:rPr lang="en-US" b="1" dirty="0"/>
              <a:t>Early 1980's </a:t>
            </a:r>
            <a:r>
              <a:rPr lang="en-US" dirty="0" smtClean="0"/>
              <a:t>The </a:t>
            </a:r>
            <a:r>
              <a:rPr lang="en-US" dirty="0"/>
              <a:t>TCP/IP suite becomes protocol for ARPANET and DNS establishes naming designations for websites.</a:t>
            </a:r>
          </a:p>
          <a:p>
            <a:endParaRPr lang="en-US" dirty="0"/>
          </a:p>
          <a:p>
            <a:pPr marL="285750" indent="-285750">
              <a:buChar char="•"/>
            </a:pPr>
            <a:r>
              <a:rPr lang="en-US" b="1" dirty="0"/>
              <a:t>1991 </a:t>
            </a:r>
            <a:r>
              <a:rPr lang="en-US" dirty="0"/>
              <a:t>Linux kernel was conceived and </a:t>
            </a:r>
            <a:r>
              <a:rPr lang="en-US" dirty="0" smtClean="0"/>
              <a:t>created </a:t>
            </a:r>
            <a:r>
              <a:rPr lang="en-US" dirty="0"/>
              <a:t>by Linus Torvalds for his personal computer </a:t>
            </a:r>
            <a:r>
              <a:rPr lang="en-US" dirty="0" smtClean="0"/>
              <a:t>with </a:t>
            </a:r>
            <a:r>
              <a:rPr lang="en-US" dirty="0"/>
              <a:t>no cross-platform intentions</a:t>
            </a:r>
            <a:r>
              <a:rPr lang="en-US" b="1" dirty="0"/>
              <a:t>.</a:t>
            </a:r>
            <a:endParaRPr lang="en-US" dirty="0"/>
          </a:p>
          <a:p>
            <a:endParaRPr lang="en-US" dirty="0"/>
          </a:p>
          <a:p>
            <a:pPr marL="285750" indent="-285750">
              <a:buChar char="•"/>
            </a:pPr>
            <a:r>
              <a:rPr lang="en-US" b="1" dirty="0"/>
              <a:t>1990's </a:t>
            </a:r>
            <a:r>
              <a:rPr lang="en-US" dirty="0"/>
              <a:t>HTML developed by Tim Berners-Lee. CERN introduces the World Wide Web. Netscape creates the first web browser.</a:t>
            </a:r>
          </a:p>
          <a:p>
            <a:endParaRPr lang="en-US" dirty="0"/>
          </a:p>
          <a:p>
            <a:pPr marL="285750" indent="-285750">
              <a:buChar char="•"/>
            </a:pPr>
            <a:r>
              <a:rPr lang="en-US" b="1" dirty="0"/>
              <a:t>1999 </a:t>
            </a:r>
            <a:r>
              <a:rPr lang="en-US" dirty="0"/>
              <a:t>VMware introduces the Vmware Virtual Platform. </a:t>
            </a:r>
            <a:endParaRPr lang="en-US" dirty="0">
              <a:cs typeface="Arial"/>
            </a:endParaRPr>
          </a:p>
          <a:p>
            <a:endParaRPr lang="en-US" dirty="0">
              <a:cs typeface="Arial"/>
            </a:endParaRPr>
          </a:p>
          <a:p>
            <a:pPr marL="285750" indent="-285750">
              <a:buChar char="•"/>
            </a:pPr>
            <a:r>
              <a:rPr lang="en-US" b="1" dirty="0"/>
              <a:t>2007 </a:t>
            </a:r>
            <a:r>
              <a:rPr lang="en-US" dirty="0"/>
              <a:t>Kernel-based </a:t>
            </a:r>
            <a:r>
              <a:rPr lang="en-US" dirty="0" smtClean="0"/>
              <a:t>virtual machine </a:t>
            </a:r>
            <a:r>
              <a:rPr lang="en-US" dirty="0"/>
              <a:t>created and included in the Linux </a:t>
            </a:r>
            <a:r>
              <a:rPr lang="en-US" dirty="0" smtClean="0"/>
              <a:t>kernel.</a:t>
            </a:r>
            <a:endParaRPr lang="en-US" dirty="0"/>
          </a:p>
          <a:p>
            <a:endParaRPr lang="en-US" dirty="0"/>
          </a:p>
          <a:p>
            <a:pPr marL="285750" indent="-285750">
              <a:buChar char="•"/>
            </a:pPr>
            <a:r>
              <a:rPr lang="en-US" b="1" dirty="0"/>
              <a:t>2010's </a:t>
            </a:r>
            <a:r>
              <a:rPr lang="en-US" dirty="0"/>
              <a:t>DevOps and Agile become the basis of many projects changing the way developers and administrators do their work. </a:t>
            </a:r>
          </a:p>
          <a:p>
            <a:endParaRPr lang="en-US" dirty="0">
              <a:cs typeface="Arial"/>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3</a:t>
            </a:fld>
            <a:endParaRPr lang="en-US" dirty="0"/>
          </a:p>
        </p:txBody>
      </p:sp>
    </p:spTree>
    <p:extLst>
      <p:ext uri="{BB962C8B-B14F-4D97-AF65-F5344CB8AC3E}">
        <p14:creationId xmlns:p14="http://schemas.microsoft.com/office/powerpoint/2010/main" val="83527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why an enterprise might adopt </a:t>
            </a:r>
            <a:r>
              <a:rPr lang="en-US" dirty="0" smtClean="0"/>
              <a:t>cloud </a:t>
            </a:r>
            <a:r>
              <a:rPr lang="en-US" dirty="0"/>
              <a:t>technologies. Cloud computing has been credited with increasing competitiveness through cost reduction, greater flexibility, elasticity and optimal resource utilization. </a:t>
            </a:r>
            <a:r>
              <a:rPr lang="en-US" dirty="0" smtClean="0"/>
              <a:t>This graphic </a:t>
            </a:r>
            <a:r>
              <a:rPr lang="en-US" dirty="0"/>
              <a:t>and </a:t>
            </a:r>
            <a:r>
              <a:rPr lang="en-US" dirty="0" smtClean="0"/>
              <a:t>the accompanying explanation </a:t>
            </a:r>
            <a:r>
              <a:rPr lang="en-US" dirty="0"/>
              <a:t>outlines where cloud computing has been used to </a:t>
            </a:r>
            <a:r>
              <a:rPr lang="en-US" dirty="0" smtClean="0"/>
              <a:t>achieve </a:t>
            </a:r>
            <a:r>
              <a:rPr lang="en-US" dirty="0"/>
              <a:t>business goals</a:t>
            </a:r>
            <a:r>
              <a:rPr lang="en-US" dirty="0" smtClean="0"/>
              <a:t>.</a:t>
            </a:r>
          </a:p>
          <a:p>
            <a:endParaRPr lang="en-US" dirty="0"/>
          </a:p>
          <a:p>
            <a:r>
              <a:rPr lang="en-US" dirty="0"/>
              <a:t>While the </a:t>
            </a:r>
            <a:r>
              <a:rPr lang="en-US" dirty="0" smtClean="0"/>
              <a:t>list in the graphic </a:t>
            </a:r>
            <a:r>
              <a:rPr lang="en-US" dirty="0"/>
              <a:t>is not exhaustive, it certainly </a:t>
            </a:r>
            <a:r>
              <a:rPr lang="en-US" dirty="0" smtClean="0"/>
              <a:t>gives </a:t>
            </a:r>
            <a:r>
              <a:rPr lang="en-US" dirty="0"/>
              <a:t>an incentive to use the cloud when </a:t>
            </a:r>
            <a:r>
              <a:rPr lang="en-US" dirty="0" smtClean="0"/>
              <a:t>compared </a:t>
            </a:r>
            <a:r>
              <a:rPr lang="en-US" dirty="0"/>
              <a:t>to more traditional alternatives to increase IT infrastructure flexibility, as well as leverage on big data analytics and mobile computing.</a:t>
            </a:r>
          </a:p>
          <a:p>
            <a:endParaRPr lang="en-US" dirty="0">
              <a:latin typeface="Calibri"/>
            </a:endParaRPr>
          </a:p>
          <a:p>
            <a:r>
              <a:rPr lang="en-US" b="1" dirty="0"/>
              <a:t>Infrastructure as a service (IaaS) and platform as a service (PaaS)</a:t>
            </a:r>
            <a:endParaRPr lang="en-US" dirty="0"/>
          </a:p>
          <a:p>
            <a:r>
              <a:rPr lang="en-US" dirty="0"/>
              <a:t>Using IaaS on a pay-per-use scheme is a logical choice for companies saving on the cost of investing to acquire, manage and maintain an IT infrastructure. There are also instances where organizations turn to PaaS for the same reasons while also seeking to increase the speed of development on a ready-to-use platform to deploy applications</a:t>
            </a:r>
            <a:r>
              <a:rPr lang="en-US" dirty="0" smtClean="0"/>
              <a:t>.</a:t>
            </a:r>
          </a:p>
          <a:p>
            <a:endParaRPr lang="en-US" dirty="0"/>
          </a:p>
          <a:p>
            <a:r>
              <a:rPr lang="en-US" b="1" dirty="0"/>
              <a:t>Private cloud and hybrid cloud</a:t>
            </a:r>
            <a:endParaRPr lang="en-US" dirty="0"/>
          </a:p>
          <a:p>
            <a:r>
              <a:rPr lang="en-US" dirty="0"/>
              <a:t>There are two situations where organizations exploring ways to assess applications they intend to deploy into their environment through the use of a cloud (specifically a private cloud). In the case of test and development environments,  adopting a hybrid cloud allows for application workload testing. Another use of hybrid cloud is the ability to expand during periods of peak usage, which is often preferable to hosting a large infrastructure that might seldom be of use. An organization may want additional capacity and availability of an environment when needed. </a:t>
            </a:r>
            <a:endParaRPr lang="en-US" dirty="0">
              <a:cs typeface="Arial"/>
            </a:endParaRPr>
          </a:p>
          <a:p>
            <a:endParaRPr lang="en-US" dirty="0">
              <a:cs typeface="Arial"/>
            </a:endParaRPr>
          </a:p>
          <a:p>
            <a:r>
              <a:rPr lang="en-US" b="1" dirty="0"/>
              <a:t>Test and development</a:t>
            </a:r>
            <a:endParaRPr lang="en-US" dirty="0"/>
          </a:p>
          <a:p>
            <a:r>
              <a:rPr lang="en-US" dirty="0"/>
              <a:t>One strong case for using a cloud is </a:t>
            </a:r>
            <a:r>
              <a:rPr lang="en-US" dirty="0" smtClean="0"/>
              <a:t>standing up </a:t>
            </a:r>
            <a:r>
              <a:rPr lang="en-US" dirty="0"/>
              <a:t>a test and development environment. This entails securing a budget, setting up the  environment through physical assets, significant manpower and time. Next is the installation and configuration of the platform. These steps can often extend the time it takes for a project to be completed and stretch your milestones. Cloud computing provides readily available environments tailored for your needs. This often entails automated provisioning of physical and virtualized resources</a:t>
            </a:r>
            <a:r>
              <a:rPr lang="en-US" dirty="0" smtClean="0"/>
              <a:t>.</a:t>
            </a:r>
          </a:p>
          <a:p>
            <a:endParaRPr lang="en-US" dirty="0"/>
          </a:p>
          <a:p>
            <a:r>
              <a:rPr lang="en-US" b="1" dirty="0"/>
              <a:t>Big data analytics</a:t>
            </a:r>
            <a:endParaRPr lang="en-US" dirty="0"/>
          </a:p>
          <a:p>
            <a:r>
              <a:rPr lang="en-US" dirty="0"/>
              <a:t>Cloud computing allows the enterprise to tap into vast quantities of both structured and unstructured data to harness business value. Retailers and suppliers can extract information derived from consumers’ buying patterns to target advertising and marketing campaigns to a particular segment of the population. Social networking platforms can provide the basis for analytics on behavioral patterns that organizations are using to derive meaningful information.  </a:t>
            </a:r>
          </a:p>
          <a:p>
            <a:endParaRPr lang="en-US" dirty="0"/>
          </a:p>
          <a:p>
            <a:r>
              <a:rPr lang="en-US" b="1" dirty="0"/>
              <a:t>File storage</a:t>
            </a:r>
            <a:endParaRPr lang="en-US" dirty="0"/>
          </a:p>
          <a:p>
            <a:r>
              <a:rPr lang="en-US" dirty="0"/>
              <a:t>Cloud offers you the ability to store and access files from any web-enabled interface. Organizations only pay for the amount of storage they  actually consume, and do so without the daily maintenance of the storage infrastructure. Data can be stored either on or off premises depending on regulatory compliance requirements. Data can be stored in virtualized storage pools hosted by a third party based on customer specification requirements. </a:t>
            </a:r>
          </a:p>
          <a:p>
            <a:endParaRPr lang="en-US" dirty="0"/>
          </a:p>
          <a:p>
            <a:r>
              <a:rPr lang="en-US" b="1" dirty="0"/>
              <a:t>Disaster recovery</a:t>
            </a:r>
            <a:endParaRPr lang="en-US" dirty="0"/>
          </a:p>
          <a:p>
            <a:r>
              <a:rPr lang="en-US" dirty="0"/>
              <a:t>Disaster recovery is another benefit derived from using cloud based on the cost effectiveness of a disaster recovery (DR) solution that provides for faster recovery from different physical locations at a much lower cost than the traditional DR site with fixed assets, rigid procedures and a higher cost</a:t>
            </a:r>
            <a:r>
              <a:rPr lang="en-US" dirty="0" smtClean="0"/>
              <a:t>.</a:t>
            </a:r>
          </a:p>
          <a:p>
            <a:endParaRPr lang="en-US" dirty="0"/>
          </a:p>
          <a:p>
            <a:r>
              <a:rPr lang="en-US" b="1" dirty="0"/>
              <a:t>Backup</a:t>
            </a:r>
            <a:endParaRPr lang="en-US" dirty="0"/>
          </a:p>
          <a:p>
            <a:r>
              <a:rPr lang="en-US" dirty="0"/>
              <a:t>Backing up data is a complex and time-consuming operation. This process includes maintaining a set of tapes or drives, manually collecting them and dispatching them to a backup facility. This backup methodology is prone to problems such as running out of backup media, malfunctions and human errors. With cloud-based backup, you can automatically dispatch data to locations across the </a:t>
            </a:r>
            <a:r>
              <a:rPr lang="en-US" dirty="0" smtClean="0"/>
              <a:t>networked </a:t>
            </a:r>
            <a:r>
              <a:rPr lang="en-US" dirty="0"/>
              <a:t>with the assurance that neither security, availability nor capacity are issues.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4</a:t>
            </a:fld>
            <a:endParaRPr lang="en-US" dirty="0"/>
          </a:p>
        </p:txBody>
      </p:sp>
    </p:spTree>
    <p:extLst>
      <p:ext uri="{BB962C8B-B14F-4D97-AF65-F5344CB8AC3E}">
        <p14:creationId xmlns:p14="http://schemas.microsoft.com/office/powerpoint/2010/main" val="24280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t>
            </a:r>
            <a:r>
              <a:rPr lang="en-US" dirty="0" smtClean="0"/>
              <a:t>are a </a:t>
            </a:r>
            <a:r>
              <a:rPr lang="en-US" dirty="0"/>
              <a:t>number of definitions for "The Cloud" and </a:t>
            </a:r>
            <a:r>
              <a:rPr lang="en-US" dirty="0" smtClean="0"/>
              <a:t>all </a:t>
            </a:r>
            <a:r>
              <a:rPr lang="en-US" dirty="0"/>
              <a:t>are derived from the definition by the </a:t>
            </a:r>
            <a:r>
              <a:rPr lang="en-US" dirty="0">
                <a:hlinkClick r:id="rId3"/>
              </a:rPr>
              <a:t>National Institute of Standards and Technology</a:t>
            </a:r>
            <a:endParaRPr lang="en-US" dirty="0"/>
          </a:p>
          <a:p>
            <a:endParaRPr lang="en-US" dirty="0"/>
          </a:p>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cs typeface="Arial"/>
            </a:endParaRPr>
          </a:p>
          <a:p>
            <a:pPr marL="285750"/>
            <a:endParaRPr lang="en-US" i="1" dirty="0"/>
          </a:p>
          <a:p>
            <a:r>
              <a:rPr lang="en-US" dirty="0"/>
              <a:t>A cloud generally demonstrates the following five characteristics, three </a:t>
            </a:r>
            <a:r>
              <a:rPr lang="en-US" dirty="0" smtClean="0"/>
              <a:t>service models </a:t>
            </a:r>
            <a:r>
              <a:rPr lang="en-US" dirty="0"/>
              <a:t>and three deployment models.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5</a:t>
            </a:fld>
            <a:endParaRPr lang="en-US" dirty="0"/>
          </a:p>
        </p:txBody>
      </p:sp>
    </p:spTree>
    <p:extLst>
      <p:ext uri="{BB962C8B-B14F-4D97-AF65-F5344CB8AC3E}">
        <p14:creationId xmlns:p14="http://schemas.microsoft.com/office/powerpoint/2010/main" val="2638087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On-demand self-service</a:t>
            </a:r>
            <a:r>
              <a:rPr lang="en-US" dirty="0"/>
              <a:t> is </a:t>
            </a:r>
            <a:r>
              <a:rPr lang="en-US" dirty="0" smtClean="0"/>
              <a:t>the </a:t>
            </a:r>
            <a:r>
              <a:rPr lang="en-US" dirty="0"/>
              <a:t>provisioning or de-provisioning of computing resources as needed in an automated fashion without human intervention. </a:t>
            </a:r>
            <a:r>
              <a:rPr lang="en-US" dirty="0" smtClean="0"/>
              <a:t>Consider how </a:t>
            </a:r>
            <a:r>
              <a:rPr lang="en-US" dirty="0"/>
              <a:t>electricity is provided as a utility.  The  consumer can turn on or off a switch </a:t>
            </a:r>
            <a:r>
              <a:rPr lang="en-US" dirty="0" smtClean="0"/>
              <a:t>to </a:t>
            </a:r>
            <a:r>
              <a:rPr lang="en-US" dirty="0"/>
              <a:t>use as much electricity as required</a:t>
            </a:r>
            <a:r>
              <a:rPr lang="en-US" dirty="0" smtClean="0"/>
              <a:t>.</a:t>
            </a:r>
          </a:p>
          <a:p>
            <a:endParaRPr lang="en-US" dirty="0"/>
          </a:p>
          <a:p>
            <a:r>
              <a:rPr lang="en-US" b="1" dirty="0"/>
              <a:t>Ubiquitous network access</a:t>
            </a:r>
            <a:r>
              <a:rPr lang="en-US" dirty="0"/>
              <a:t> means that computing resources can be accessed from anywhere over a network using various clients (for </a:t>
            </a:r>
            <a:r>
              <a:rPr lang="en-US" dirty="0" smtClean="0"/>
              <a:t>example:</a:t>
            </a:r>
            <a:r>
              <a:rPr lang="en-US" dirty="0">
                <a:cs typeface="Arial"/>
              </a:rPr>
              <a:t> </a:t>
            </a:r>
            <a:r>
              <a:rPr lang="en-US" dirty="0"/>
              <a:t>smartphones, tablets, laptops, personal computers and so on</a:t>
            </a:r>
            <a:r>
              <a:rPr lang="en-US" dirty="0" smtClean="0"/>
              <a:t>).</a:t>
            </a:r>
          </a:p>
          <a:p>
            <a:endParaRPr lang="en-US" dirty="0">
              <a:cs typeface="Arial"/>
            </a:endParaRPr>
          </a:p>
          <a:p>
            <a:r>
              <a:rPr lang="en-US" b="1" dirty="0"/>
              <a:t>Resource pooling</a:t>
            </a:r>
            <a:r>
              <a:rPr lang="en-US" dirty="0"/>
              <a:t> </a:t>
            </a:r>
            <a:r>
              <a:rPr lang="en-US" dirty="0" smtClean="0"/>
              <a:t>means </a:t>
            </a:r>
            <a:r>
              <a:rPr lang="en-US" dirty="0"/>
              <a:t>that computing resources are pooled to meet </a:t>
            </a:r>
            <a:r>
              <a:rPr lang="en-US" dirty="0" smtClean="0"/>
              <a:t>consumer demands. </a:t>
            </a:r>
            <a:r>
              <a:rPr lang="en-US" dirty="0"/>
              <a:t>Resources (physical or virtual) can be dynamically assigned,</a:t>
            </a:r>
            <a:r>
              <a:rPr lang="en-US" dirty="0">
                <a:cs typeface="Arial"/>
              </a:rPr>
              <a:t> </a:t>
            </a:r>
            <a:r>
              <a:rPr lang="en-US" dirty="0"/>
              <a:t>reassigned or de-allocated as per the requirement. Consumers are generally not aware of the exact location of computing resources. However, they may be able to specify location (country, city, region and the like) for their need. For example, </a:t>
            </a:r>
            <a:r>
              <a:rPr lang="en-US" dirty="0" smtClean="0"/>
              <a:t>a Canadian based bank (consumer) </a:t>
            </a:r>
            <a:r>
              <a:rPr lang="en-US" dirty="0"/>
              <a:t>might want to host services with a cloud provider </a:t>
            </a:r>
            <a:r>
              <a:rPr lang="en-US" dirty="0" smtClean="0"/>
              <a:t>with cloud </a:t>
            </a:r>
            <a:r>
              <a:rPr lang="en-US" dirty="0"/>
              <a:t>data centers within the</a:t>
            </a:r>
            <a:r>
              <a:rPr lang="en-US" dirty="0">
                <a:cs typeface="Arial"/>
              </a:rPr>
              <a:t> </a:t>
            </a:r>
            <a:r>
              <a:rPr lang="en-US" dirty="0"/>
              <a:t>boundaries of Canada</a:t>
            </a:r>
            <a:r>
              <a:rPr lang="en-US" dirty="0" smtClean="0"/>
              <a:t>.</a:t>
            </a:r>
          </a:p>
          <a:p>
            <a:endParaRPr lang="en-US" dirty="0">
              <a:cs typeface="Arial"/>
            </a:endParaRPr>
          </a:p>
          <a:p>
            <a:r>
              <a:rPr lang="en-US" b="1" dirty="0"/>
              <a:t>Rapid elasticity</a:t>
            </a:r>
            <a:r>
              <a:rPr lang="en-US" dirty="0"/>
              <a:t> is the illusion provided by cloud computing </a:t>
            </a:r>
            <a:r>
              <a:rPr lang="en-US" dirty="0" smtClean="0"/>
              <a:t>to users of </a:t>
            </a:r>
            <a:r>
              <a:rPr lang="en-US" dirty="0"/>
              <a:t>infinite computing </a:t>
            </a:r>
            <a:r>
              <a:rPr lang="en-US" dirty="0" smtClean="0"/>
              <a:t>resources. </a:t>
            </a:r>
            <a:r>
              <a:rPr lang="en-US" dirty="0"/>
              <a:t>In cloud models, resources can be elastically provisioned or released according to demand. For example, an enterprise's cloud-based online services should be able to handle a sudden peak in traffic demand by expanding the resources. When the peak in traffic subsides, unnecessary resources can be released automatically</a:t>
            </a:r>
            <a:r>
              <a:rPr lang="en-US" dirty="0" smtClean="0"/>
              <a:t>.</a:t>
            </a:r>
          </a:p>
          <a:p>
            <a:endParaRPr lang="en-US" dirty="0"/>
          </a:p>
          <a:p>
            <a:r>
              <a:rPr lang="en-US" b="1" dirty="0"/>
              <a:t>Measured service</a:t>
            </a:r>
            <a:r>
              <a:rPr lang="en-US" dirty="0"/>
              <a:t> means that consumers only pay for the computing resources they have used. This concept is similar to water and electric utilities.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6</a:t>
            </a:fld>
            <a:endParaRPr lang="en-US" dirty="0"/>
          </a:p>
        </p:txBody>
      </p:sp>
    </p:spTree>
    <p:extLst>
      <p:ext uri="{BB962C8B-B14F-4D97-AF65-F5344CB8AC3E}">
        <p14:creationId xmlns:p14="http://schemas.microsoft.com/office/powerpoint/2010/main" val="2267788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XaaS is a collective term that stands for "anything as a service" or "everything as a service." The acronym refers to an increasing number of services that are delivered over the Internet rather than provided locally or on-site.</a:t>
            </a:r>
          </a:p>
          <a:p>
            <a:endParaRPr lang="en-US" dirty="0" smtClean="0"/>
          </a:p>
          <a:p>
            <a:r>
              <a:rPr lang="en-US" dirty="0" smtClean="0"/>
              <a:t>The most common examples of XaaS are Software as a Service (SaaS), Infrastructure as a Service (IaaS) and Platform as a Service (PaaS). The combined use of these three is sometimes referred to as the SPI model (SaaS, PaaS, IaaS). Other examples of XaaS include storage as a service (SaaS), communications as a service (CaaS), network as a service (NaaS) and monitoring as a service (MaaS).</a:t>
            </a:r>
            <a:br>
              <a:rPr lang="en-US" dirty="0" smtClean="0"/>
            </a:br>
            <a:endParaRPr lang="en-US" dirty="0" smtClean="0"/>
          </a:p>
          <a:p>
            <a:r>
              <a:rPr lang="en-US" dirty="0" smtClean="0"/>
              <a:t>This course provides discussion on the three most common cloud computing service models.</a:t>
            </a:r>
          </a:p>
          <a:p>
            <a:endParaRPr lang="en-US" dirty="0"/>
          </a:p>
        </p:txBody>
      </p:sp>
      <p:sp>
        <p:nvSpPr>
          <p:cNvPr id="4" name="Footer Placeholder 3"/>
          <p:cNvSpPr>
            <a:spLocks noGrp="1"/>
          </p:cNvSpPr>
          <p:nvPr>
            <p:ph type="ftr" sz="quarter" idx="10"/>
          </p:nvPr>
        </p:nvSpPr>
        <p:spPr/>
        <p:txBody>
          <a:bodyPr/>
          <a:lstStyle/>
          <a:p>
            <a:pPr>
              <a:defRPr/>
            </a:pPr>
            <a:r>
              <a:rPr lang="en-US" dirty="0" smtClean="0"/>
              <a:t>© Copyright IBM Corporation 2016</a:t>
            </a:r>
            <a:endParaRPr lang="en-US" dirty="0"/>
          </a:p>
        </p:txBody>
      </p:sp>
      <p:sp>
        <p:nvSpPr>
          <p:cNvPr id="5" name="Slide Number Placeholder 4"/>
          <p:cNvSpPr>
            <a:spLocks noGrp="1"/>
          </p:cNvSpPr>
          <p:nvPr>
            <p:ph type="sldNum" sz="quarter" idx="11"/>
          </p:nvPr>
        </p:nvSpPr>
        <p:spPr/>
        <p:txBody>
          <a:bodyPr/>
          <a:lstStyle/>
          <a:p>
            <a:pPr>
              <a:defRPr/>
            </a:pPr>
            <a:fld id="{45275DD5-0764-482C-9A5A-1DB6DE378BB8}" type="slidenum">
              <a:rPr lang="en-US" smtClean="0"/>
              <a:pPr>
                <a:defRPr/>
              </a:pPr>
              <a:t>7</a:t>
            </a:fld>
            <a:endParaRPr lang="en-US" dirty="0"/>
          </a:p>
        </p:txBody>
      </p:sp>
    </p:spTree>
    <p:extLst>
      <p:ext uri="{BB962C8B-B14F-4D97-AF65-F5344CB8AC3E}">
        <p14:creationId xmlns:p14="http://schemas.microsoft.com/office/powerpoint/2010/main" val="257267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integrates basic services such as virtual servers, data storage, and networking into one platform for deploying and running your applications.  These basic services are managed by the cloud provider.  Applications, security, databases and operating systems are managed by the customer. </a:t>
            </a:r>
          </a:p>
          <a:p>
            <a:endParaRPr lang="en-US" dirty="0"/>
          </a:p>
          <a:p>
            <a:r>
              <a:rPr lang="en-US" dirty="0"/>
              <a:t>There are two primary characteristics of </a:t>
            </a:r>
            <a:r>
              <a:rPr lang="en-US" dirty="0" smtClean="0"/>
              <a:t>IaaS. </a:t>
            </a:r>
            <a:r>
              <a:rPr lang="en-US" b="1" dirty="0"/>
              <a:t>Elasticity</a:t>
            </a:r>
            <a:r>
              <a:rPr lang="en-US" dirty="0"/>
              <a:t> is the </a:t>
            </a:r>
            <a:r>
              <a:rPr lang="en-US" dirty="0" smtClean="0"/>
              <a:t>primary </a:t>
            </a:r>
            <a:r>
              <a:rPr lang="en-US" dirty="0"/>
              <a:t>characteristic of IaaS.  The second characteristic is </a:t>
            </a:r>
            <a:r>
              <a:rPr lang="en-US" b="1" dirty="0"/>
              <a:t>machine virtualization</a:t>
            </a:r>
            <a:r>
              <a:rPr lang="en-US" dirty="0"/>
              <a:t>. </a:t>
            </a:r>
          </a:p>
          <a:p>
            <a:endParaRPr lang="en-US" dirty="0"/>
          </a:p>
          <a:p>
            <a:r>
              <a:rPr lang="en-US" dirty="0" smtClean="0"/>
              <a:t>For an </a:t>
            </a:r>
            <a:r>
              <a:rPr lang="en-US" b="1" dirty="0"/>
              <a:t>elasticity </a:t>
            </a:r>
            <a:r>
              <a:rPr lang="en-US" dirty="0" smtClean="0"/>
              <a:t>example,</a:t>
            </a:r>
            <a:r>
              <a:rPr lang="en-US" baseline="0" dirty="0" smtClean="0"/>
              <a:t> i</a:t>
            </a:r>
            <a:r>
              <a:rPr lang="en-US" dirty="0" smtClean="0"/>
              <a:t>magine </a:t>
            </a:r>
            <a:r>
              <a:rPr lang="en-US" dirty="0"/>
              <a:t>you are a genetic researcher working for a major research facility. The facility is </a:t>
            </a:r>
            <a:r>
              <a:rPr lang="en-US" dirty="0" smtClean="0"/>
              <a:t>short </a:t>
            </a:r>
            <a:r>
              <a:rPr lang="en-US" dirty="0"/>
              <a:t>staffed and you have been tasked with compiling all the genetic data for a new research study. You are responsible for formulating the necessary statistical data so that the advisory council can make important decisions regarding funding allocations in a week. This job is highly visible and you have a deadline quickly approaching. The volume of data you must process is enormous. </a:t>
            </a:r>
            <a:r>
              <a:rPr lang="en-US" dirty="0" smtClean="0"/>
              <a:t>After </a:t>
            </a:r>
            <a:r>
              <a:rPr lang="en-US" dirty="0"/>
              <a:t>talking to the IT staff, </a:t>
            </a:r>
            <a:r>
              <a:rPr lang="en-US" dirty="0" smtClean="0"/>
              <a:t>you find out the </a:t>
            </a:r>
            <a:r>
              <a:rPr lang="en-US" dirty="0"/>
              <a:t>compute resources required to compile </a:t>
            </a:r>
            <a:r>
              <a:rPr lang="en-US" dirty="0" smtClean="0"/>
              <a:t>the date will take </a:t>
            </a:r>
            <a:r>
              <a:rPr lang="en-US" dirty="0"/>
              <a:t>the IT department three weeks to get ready. </a:t>
            </a:r>
            <a:endParaRPr lang="en-US" dirty="0" smtClean="0"/>
          </a:p>
          <a:p>
            <a:endParaRPr lang="en-US" dirty="0"/>
          </a:p>
          <a:p>
            <a:r>
              <a:rPr lang="en-US" dirty="0" smtClean="0"/>
              <a:t>This is the </a:t>
            </a:r>
            <a:r>
              <a:rPr lang="en-US" dirty="0"/>
              <a:t>kind of problem that you can be </a:t>
            </a:r>
            <a:r>
              <a:rPr lang="en-US" dirty="0" smtClean="0"/>
              <a:t>mitigate </a:t>
            </a:r>
            <a:r>
              <a:rPr lang="en-US" dirty="0"/>
              <a:t>by using IaaS. As a matter of fact, using IaaS, you could have the entire </a:t>
            </a:r>
            <a:r>
              <a:rPr lang="en-US" dirty="0" smtClean="0"/>
              <a:t>genetic </a:t>
            </a:r>
            <a:r>
              <a:rPr lang="en-US" dirty="0"/>
              <a:t>data analysis completed in a day. You </a:t>
            </a:r>
            <a:r>
              <a:rPr lang="en-US" dirty="0" smtClean="0"/>
              <a:t>start </a:t>
            </a:r>
            <a:r>
              <a:rPr lang="en-US" dirty="0"/>
              <a:t>by creating a single instance of a server (image) that contains the database software to run queries on the data.  After deploying the image and importing the data into the database, you </a:t>
            </a:r>
            <a:r>
              <a:rPr lang="en-US" dirty="0" smtClean="0"/>
              <a:t>duplicate </a:t>
            </a:r>
            <a:r>
              <a:rPr lang="en-US" dirty="0"/>
              <a:t>that image as many times as necessary and start running data-processing jobs. While the jobs are running, resources </a:t>
            </a:r>
            <a:r>
              <a:rPr lang="en-US" dirty="0" smtClean="0"/>
              <a:t>are manually </a:t>
            </a:r>
            <a:r>
              <a:rPr lang="en-US" dirty="0"/>
              <a:t>or automatically removed according to the workload. </a:t>
            </a:r>
          </a:p>
          <a:p>
            <a:endParaRPr lang="en-US" dirty="0"/>
          </a:p>
          <a:p>
            <a:r>
              <a:rPr lang="en-US" dirty="0" smtClean="0"/>
              <a:t>IaaS </a:t>
            </a:r>
            <a:r>
              <a:rPr lang="en-US" dirty="0"/>
              <a:t>is normally platform-independent and it consists of a combination of hardware and software resources. IaaS software is low-level code that runs independent of an operating system. This code is called a hypervisor and is responsible for taking inventory of hardware resources and allocating resources based on demand. This process is referred to as resource pooling and makes </a:t>
            </a:r>
            <a:r>
              <a:rPr lang="en-US" b="1" dirty="0" smtClean="0"/>
              <a:t>machine virtualization </a:t>
            </a:r>
            <a:r>
              <a:rPr lang="en-US" dirty="0"/>
              <a:t>possible. Virtualization makes multi-tenant computing possible.  Multi-tenant computing is the concept that </a:t>
            </a:r>
            <a:r>
              <a:rPr lang="en-US" dirty="0" smtClean="0"/>
              <a:t>an </a:t>
            </a:r>
            <a:r>
              <a:rPr lang="en-US" dirty="0"/>
              <a:t>infrastructure </a:t>
            </a:r>
            <a:r>
              <a:rPr lang="en-US" dirty="0" smtClean="0"/>
              <a:t>is shared </a:t>
            </a:r>
            <a:r>
              <a:rPr lang="en-US" dirty="0"/>
              <a:t>by several organizations with similar interests </a:t>
            </a:r>
            <a:r>
              <a:rPr lang="en-US" dirty="0" smtClean="0"/>
              <a:t>regarding security </a:t>
            </a:r>
            <a:r>
              <a:rPr lang="en-US" dirty="0"/>
              <a:t>requirements and compliance considerations.</a:t>
            </a:r>
          </a:p>
          <a:p>
            <a:endParaRPr lang="en-US" dirty="0">
              <a:latin typeface="Calibri"/>
            </a:endParaRP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8</a:t>
            </a:fld>
            <a:endParaRPr lang="en-US" dirty="0"/>
          </a:p>
        </p:txBody>
      </p:sp>
    </p:spTree>
    <p:extLst>
      <p:ext uri="{BB962C8B-B14F-4D97-AF65-F5344CB8AC3E}">
        <p14:creationId xmlns:p14="http://schemas.microsoft.com/office/powerpoint/2010/main" val="3809470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PaaS enables developers to build and deploy web applications on a hosted infrastructure and allows them to leverage the seemingly infinite compute resources of a cloud infrastructure.  As shown in the graphic, those resources include everything managed by the provider that is necessary to support the application</a:t>
            </a:r>
            <a:r>
              <a:rPr lang="en-US" dirty="0" smtClean="0"/>
              <a:t>.</a:t>
            </a:r>
          </a:p>
          <a:p>
            <a:endParaRPr lang="en-US" dirty="0"/>
          </a:p>
          <a:p>
            <a:r>
              <a:rPr lang="en-US" dirty="0"/>
              <a:t>PaaS has two main components: </a:t>
            </a:r>
            <a:r>
              <a:rPr lang="en-US" b="1" dirty="0"/>
              <a:t>computing platform </a:t>
            </a:r>
            <a:r>
              <a:rPr lang="en-US" dirty="0"/>
              <a:t>and </a:t>
            </a:r>
            <a:r>
              <a:rPr lang="en-US" b="1" dirty="0"/>
              <a:t>solution stack</a:t>
            </a:r>
            <a:r>
              <a:rPr lang="en-US" dirty="0"/>
              <a:t>. </a:t>
            </a:r>
          </a:p>
          <a:p>
            <a:endParaRPr lang="en-US" dirty="0"/>
          </a:p>
          <a:p>
            <a:r>
              <a:rPr lang="en-US" dirty="0" smtClean="0"/>
              <a:t>The </a:t>
            </a:r>
            <a:r>
              <a:rPr lang="en-US" i="1" dirty="0"/>
              <a:t>computing platform</a:t>
            </a:r>
            <a:r>
              <a:rPr lang="en-US" dirty="0"/>
              <a:t> is where software is launched as long as the code meets the standards of that platform. Common examples of </a:t>
            </a:r>
            <a:r>
              <a:rPr lang="en-US" dirty="0" smtClean="0"/>
              <a:t>computing platforms </a:t>
            </a:r>
            <a:r>
              <a:rPr lang="en-US" dirty="0"/>
              <a:t>for operating systems include Windows, Apple Mac OS X, and Linux. It is important to remember is that is not the software itself but rather the platform on which it is built to run.</a:t>
            </a:r>
          </a:p>
          <a:p>
            <a:endParaRPr lang="en-US" dirty="0"/>
          </a:p>
          <a:p>
            <a:r>
              <a:rPr lang="en-US" dirty="0"/>
              <a:t>The service provided by the PaaS is referred to as a </a:t>
            </a:r>
            <a:r>
              <a:rPr lang="en-US" i="1" dirty="0"/>
              <a:t>solution stack.  </a:t>
            </a:r>
            <a:r>
              <a:rPr lang="en-US" dirty="0"/>
              <a:t>A solution stack consists of the applications built for the development process as well as the deployment of the application. These applications refer to the operating system, run time environments, source control repository, and any other required middleware. </a:t>
            </a:r>
          </a:p>
        </p:txBody>
      </p:sp>
      <p:sp>
        <p:nvSpPr>
          <p:cNvPr id="4" name="Footer Placeholder 3"/>
          <p:cNvSpPr>
            <a:spLocks noGrp="1"/>
          </p:cNvSpPr>
          <p:nvPr>
            <p:ph type="ftr" sz="quarter" idx="10"/>
          </p:nvPr>
        </p:nvSpPr>
        <p:spPr/>
        <p:txBody>
          <a:bodyPr/>
          <a:lstStyle/>
          <a:p>
            <a:pPr>
              <a:defRPr/>
            </a:pPr>
            <a:r>
              <a:rPr lang="en-US" dirty="0"/>
              <a:t>© Copyright IBM Corporation 2016</a:t>
            </a:r>
          </a:p>
        </p:txBody>
      </p:sp>
      <p:sp>
        <p:nvSpPr>
          <p:cNvPr id="5" name="Slide Number Placeholder 4"/>
          <p:cNvSpPr>
            <a:spLocks noGrp="1"/>
          </p:cNvSpPr>
          <p:nvPr>
            <p:ph type="sldNum" sz="quarter" idx="11"/>
          </p:nvPr>
        </p:nvSpPr>
        <p:spPr/>
        <p:txBody>
          <a:bodyPr/>
          <a:lstStyle/>
          <a:p>
            <a:pPr>
              <a:defRPr/>
            </a:pPr>
            <a:fld id="{45275DD5-0764-482C-9A5A-1DB6DE378BB8}" type="slidenum">
              <a:rPr lang="en-US"/>
              <a:pPr>
                <a:defRPr/>
              </a:pPr>
              <a:t>9</a:t>
            </a:fld>
            <a:endParaRPr lang="en-US" dirty="0"/>
          </a:p>
        </p:txBody>
      </p:sp>
    </p:spTree>
    <p:extLst>
      <p:ext uri="{BB962C8B-B14F-4D97-AF65-F5344CB8AC3E}">
        <p14:creationId xmlns:p14="http://schemas.microsoft.com/office/powerpoint/2010/main" val="2738992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Grp="1" noChangeArrowheads="1"/>
          </p:cNvSpPr>
          <p:nvPr>
            <p:ph type="ftr" sz="quarter" idx="10"/>
          </p:nvPr>
        </p:nvSpPr>
        <p:spPr>
          <a:xfrm>
            <a:off x="5120640" y="6477000"/>
            <a:ext cx="1894115" cy="17462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a:t>Click to edit Master title style</a:t>
            </a:r>
            <a:endParaRPr lang="en-US" noProof="0" dirty="0"/>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
        <p:nvSpPr>
          <p:cNvPr id="5" name="Rectangle 4"/>
          <p:cNvSpPr>
            <a:spLocks noChangeArrowheads="1"/>
          </p:cNvSpPr>
          <p:nvPr/>
        </p:nvSpPr>
        <p:spPr bwMode="gray">
          <a:xfrm>
            <a:off x="3448594" y="6477000"/>
            <a:ext cx="5329646"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r>
              <a:rPr lang="en-US" sz="900" dirty="0">
                <a:solidFill>
                  <a:srgbClr val="008ABF"/>
                </a:solidFill>
                <a:latin typeface="+mn-lt"/>
                <a:ea typeface="Verdana" panose="020B0604030504040204" pitchFamily="34" charset="0"/>
                <a:cs typeface="Verdana" panose="020B0604030504040204" pitchFamily="34" charset="0"/>
              </a:rPr>
              <a:t/>
            </a: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Tree>
    <p:extLst>
      <p:ext uri="{BB962C8B-B14F-4D97-AF65-F5344CB8AC3E}">
        <p14:creationId xmlns:p14="http://schemas.microsoft.com/office/powerpoint/2010/main" val="312495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400"/>
            </a:lvl1pPr>
          </a:lstStyle>
          <a:p>
            <a:r>
              <a:rPr lang="en-US"/>
              <a:t>Click to edit Master title style</a:t>
            </a:r>
            <a:endParaRPr lang="en-US" dirty="0"/>
          </a:p>
        </p:txBody>
      </p:sp>
      <p:sp>
        <p:nvSpPr>
          <p:cNvPr id="3" name="Picture Placeholder 2"/>
          <p:cNvSpPr>
            <a:spLocks noGrp="1"/>
          </p:cNvSpPr>
          <p:nvPr>
            <p:ph type="pic" idx="1"/>
          </p:nvPr>
        </p:nvSpPr>
        <p:spPr>
          <a:xfrm>
            <a:off x="5183205" y="1284058"/>
            <a:ext cx="6169416" cy="4873705"/>
          </a:xfrm>
        </p:spPr>
        <p:txBody>
          <a:bodyPr/>
          <a:lstStyle>
            <a:lvl1pPr marL="0" indent="0">
              <a:buNone/>
              <a:defRPr sz="3600"/>
            </a:lvl1pPr>
            <a:lvl2pPr marL="668381" indent="0">
              <a:buNone/>
              <a:defRPr sz="4093"/>
            </a:lvl2pPr>
            <a:lvl3pPr marL="1336761" indent="0">
              <a:buNone/>
              <a:defRPr sz="3509"/>
            </a:lvl3pPr>
            <a:lvl4pPr marL="2005142" indent="0">
              <a:buNone/>
              <a:defRPr sz="2924"/>
            </a:lvl4pPr>
            <a:lvl5pPr marL="2673523" indent="0">
              <a:buNone/>
              <a:defRPr sz="2924"/>
            </a:lvl5pPr>
            <a:lvl6pPr marL="3341903" indent="0">
              <a:buNone/>
              <a:defRPr sz="2924"/>
            </a:lvl6pPr>
            <a:lvl7pPr marL="4010284" indent="0">
              <a:buNone/>
              <a:defRPr sz="2924"/>
            </a:lvl7pPr>
            <a:lvl8pPr marL="4678665" indent="0">
              <a:buNone/>
              <a:defRPr sz="2924"/>
            </a:lvl8pPr>
            <a:lvl9pPr marL="5347045" indent="0">
              <a:buNone/>
              <a:defRPr sz="2924"/>
            </a:lvl9pPr>
          </a:lstStyle>
          <a:p>
            <a:pPr lvl="0"/>
            <a:r>
              <a:rPr lang="en-US" noProof="0" dirty="0"/>
              <a:t>Click icon to add picture</a:t>
            </a:r>
          </a:p>
        </p:txBody>
      </p:sp>
      <p:sp>
        <p:nvSpPr>
          <p:cNvPr id="4" name="Text Placeholder 3"/>
          <p:cNvSpPr>
            <a:spLocks noGrp="1"/>
          </p:cNvSpPr>
          <p:nvPr>
            <p:ph type="body" sz="half" idx="2"/>
          </p:nvPr>
        </p:nvSpPr>
        <p:spPr>
          <a:xfrm>
            <a:off x="839399" y="2323268"/>
            <a:ext cx="3932085" cy="3810773"/>
          </a:xfrm>
        </p:spPr>
        <p:txBody>
          <a:bodyPr/>
          <a:lstStyle>
            <a:lvl1pPr marL="0" indent="0">
              <a:buNone/>
              <a:defRPr sz="20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99953D35-9699-4B1B-B89E-F519F54DD493}"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127316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6887C73D-9F9A-4C0A-88F8-EFE21963CF9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41292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15288" y="508258"/>
            <a:ext cx="2913957"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422" y="508258"/>
            <a:ext cx="8435469" cy="6078206"/>
          </a:xfrm>
        </p:spPr>
        <p:txBody>
          <a:bodyPr vert="eaVert"/>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FD9A3CFC-1F6A-4639-BC10-5512BC8EFF38}"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1352431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718857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r>
              <a:rPr lang="en-US" noProof="0" dirty="0"/>
              <a:t>Click icon to add clip art</a:t>
            </a:r>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7"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63363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3" name="Table Placeholder 2"/>
          <p:cNvSpPr>
            <a:spLocks noGrp="1"/>
          </p:cNvSpPr>
          <p:nvPr>
            <p:ph type="tbl" idx="1"/>
          </p:nvPr>
        </p:nvSpPr>
        <p:spPr>
          <a:xfrm>
            <a:off x="256032" y="1170432"/>
            <a:ext cx="11795760" cy="5513832"/>
          </a:xfrm>
        </p:spPr>
        <p:txBody>
          <a:bodyPr/>
          <a:lstStyle/>
          <a:p>
            <a:pPr lvl="0"/>
            <a:r>
              <a:rPr lang="en-US" noProof="0" dirty="0"/>
              <a:t>Click icon to add table</a:t>
            </a:r>
          </a:p>
        </p:txBody>
      </p:sp>
      <p:sp>
        <p:nvSpPr>
          <p:cNvPr id="4" name="Rectangle 10"/>
          <p:cNvSpPr>
            <a:spLocks noGrp="1" noChangeArrowheads="1"/>
          </p:cNvSpPr>
          <p:nvPr>
            <p:ph type="sldNum" sz="quarter" idx="10"/>
          </p:nvPr>
        </p:nvSpPr>
        <p:spPr>
          <a:ln/>
        </p:spPr>
        <p:txBody>
          <a:bodyPr/>
          <a:lstStyle>
            <a:lvl1pPr>
              <a:defRPr/>
            </a:lvl1pPr>
          </a:lstStyle>
          <a:p>
            <a:pPr>
              <a:defRPr/>
            </a:pPr>
            <a:fld id="{6B4A1FD4-ADD9-410C-BF6D-441AD369666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149255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urse Title">
    <p:spTree>
      <p:nvGrpSpPr>
        <p:cNvPr id="1" name=""/>
        <p:cNvGrpSpPr/>
        <p:nvPr/>
      </p:nvGrpSpPr>
      <p:grpSpPr>
        <a:xfrm>
          <a:off x="0" y="0"/>
          <a:ext cx="0" cy="0"/>
          <a:chOff x="0" y="0"/>
          <a:chExt cx="0" cy="0"/>
        </a:xfrm>
      </p:grpSpPr>
      <p:pic>
        <p:nvPicPr>
          <p:cNvPr id="1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3435530" y="6477000"/>
            <a:ext cx="532964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l">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5146766" y="6477000"/>
            <a:ext cx="1881051" cy="162720"/>
          </a:xfrm>
        </p:spPr>
        <p:txBody>
          <a:bodyPr>
            <a:noAutofit/>
          </a:bodyPr>
          <a:lstStyle>
            <a:lvl1pPr algn="l">
              <a:defRPr sz="900">
                <a:latin typeface="Arial" panose="020B0604020202020204" pitchFamily="34" charset="0"/>
                <a:cs typeface="Arial" panose="020B0604020202020204" pitchFamily="34" charset="0"/>
              </a:defRPr>
            </a:lvl1pPr>
          </a:lstStyle>
          <a:p>
            <a:pPr>
              <a:defRPr/>
            </a:pPr>
            <a:r>
              <a:rPr lang="en-US" dirty="0"/>
              <a:t>© Copyright IBM Corporation 2017</a:t>
            </a:r>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pic>
        <p:nvPicPr>
          <p:cNvPr id="10"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17" name="Straight Connector 1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8" name="Picture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smtClean="0"/>
              <a:pPr>
                <a:defRPr/>
              </a:pPr>
              <a:t>‹#›</a:t>
            </a:fld>
            <a:endParaRPr lang="en-US" dirty="0"/>
          </a:p>
        </p:txBody>
      </p:sp>
      <p:sp>
        <p:nvSpPr>
          <p:cNvPr id="13" name="Rectangle 11"/>
          <p:cNvSpPr>
            <a:spLocks noGrp="1" noChangeArrowheads="1"/>
          </p:cNvSpPr>
          <p:nvPr>
            <p:ph type="ftr" sz="quarter" idx="11"/>
          </p:nvPr>
        </p:nvSpPr>
        <p:spPr>
          <a:xfrm>
            <a:off x="10123713" y="6681674"/>
            <a:ext cx="1906403" cy="176326"/>
          </a:xfrm>
          <a:ln/>
        </p:spPr>
        <p:txBody>
          <a:bodyPr/>
          <a:lstStyle>
            <a:lvl1pPr>
              <a:defRPr/>
            </a:lvl1pPr>
          </a:lstStyle>
          <a:p>
            <a:pPr>
              <a:defRPr/>
            </a:pPr>
            <a:r>
              <a:rPr lang="en-US" dirty="0"/>
              <a:t>© Copyright IBM Corporation 2017</a:t>
            </a:r>
          </a:p>
        </p:txBody>
      </p:sp>
      <p:cxnSp>
        <p:nvCxnSpPr>
          <p:cNvPr id="7" name="Straight Connector 6"/>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8"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mn-lt"/>
                <a:ea typeface="Verdana" panose="020B0604030504040204" pitchFamily="34" charset="0"/>
                <a:cs typeface="Verdana" panose="020B0604030504040204" pitchFamily="34" charset="0"/>
              </a:rPr>
              <a:t/>
            </a:r>
            <a:br>
              <a:rPr lang="en-US" sz="900" dirty="0">
                <a:solidFill>
                  <a:srgbClr val="008ABF"/>
                </a:solidFill>
                <a:latin typeface="+mn-lt"/>
                <a:ea typeface="Verdana" panose="020B0604030504040204" pitchFamily="34" charset="0"/>
                <a:cs typeface="Verdana" panose="020B0604030504040204" pitchFamily="34" charset="0"/>
              </a:rPr>
            </a:br>
            <a:r>
              <a:rPr lang="en-US" sz="900" dirty="0">
                <a:solidFill>
                  <a:srgbClr val="008ABF"/>
                </a:solidFill>
                <a:latin typeface="+mn-lt"/>
                <a:ea typeface="Verdana" panose="020B0604030504040204" pitchFamily="34" charset="0"/>
                <a:cs typeface="Verdana" panose="020B060403050404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mn-lt"/>
              </a:defRPr>
            </a:lvl1pPr>
          </a:lstStyle>
          <a:p>
            <a:pPr>
              <a:defRPr/>
            </a:pPr>
            <a:r>
              <a:rPr lang="en-US" dirty="0"/>
              <a:t>© Copyright IBM Corporation 2017</a:t>
            </a:r>
          </a:p>
        </p:txBody>
      </p:sp>
      <p:sp>
        <p:nvSpPr>
          <p:cNvPr id="11" name="Rectangle 20"/>
          <p:cNvSpPr>
            <a:spLocks noGrp="1" noChangeArrowheads="1"/>
          </p:cNvSpPr>
          <p:nvPr>
            <p:ph type="ctrTitle"/>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Unit title</a:t>
            </a:r>
          </a:p>
        </p:txBody>
      </p:sp>
      <p:cxnSp>
        <p:nvCxnSpPr>
          <p:cNvPr id="9" name="Straight Connector 8"/>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952" cy="425019"/>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32" y="1239313"/>
            <a:ext cx="11795760" cy="2515126"/>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256032" y="3906841"/>
            <a:ext cx="11795760" cy="2679699"/>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2FEFAB30-862A-4B6A-9A26-7B9166A3E494}"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71885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xfrm>
            <a:off x="10123903" y="6681674"/>
            <a:ext cx="1919466" cy="176326"/>
          </a:xfrm>
          <a:ln/>
        </p:spPr>
        <p:txBody>
          <a:bodyPr/>
          <a:lstStyle>
            <a:lvl1pPr>
              <a:defRPr/>
            </a:lvl1pPr>
          </a:lstStyle>
          <a:p>
            <a:pPr>
              <a:defRPr/>
            </a:pPr>
            <a:r>
              <a:rPr lang="en-US" dirty="0"/>
              <a:t>© Copyright IBM Corporation 2017</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00365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32" y="1239314"/>
            <a:ext cx="5594924" cy="5347151"/>
          </a:xfrm>
        </p:spPr>
        <p:txBody>
          <a:bodyPr/>
          <a:lstStyle/>
          <a:p>
            <a:pPr lvl="0"/>
            <a:endParaRPr lang="en-US" noProof="0" dirty="0"/>
          </a:p>
        </p:txBody>
      </p:sp>
      <p:sp>
        <p:nvSpPr>
          <p:cNvPr id="4" name="Text Placeholder 3"/>
          <p:cNvSpPr>
            <a:spLocks noGrp="1"/>
          </p:cNvSpPr>
          <p:nvPr>
            <p:ph type="body" sz="half" idx="2"/>
          </p:nvPr>
        </p:nvSpPr>
        <p:spPr>
          <a:xfrm>
            <a:off x="6265166" y="1239314"/>
            <a:ext cx="5744929" cy="5347151"/>
          </a:xfrm>
        </p:spPr>
        <p:txBody>
          <a:bodyPr/>
          <a:lstStyle>
            <a:lvl4pPr marL="679984" indent="0">
              <a:buNone/>
              <a:defRPr/>
            </a:lvl4pPr>
          </a:lstStyle>
          <a:p>
            <a:pPr lvl="0"/>
            <a:r>
              <a:rPr lang="en-US" dirty="0"/>
              <a:t>Click to edit Master text styles</a:t>
            </a:r>
          </a:p>
          <a:p>
            <a:pPr lvl="1"/>
            <a:r>
              <a:rPr lang="en-US" dirty="0"/>
              <a:t>Second level</a:t>
            </a:r>
          </a:p>
          <a:p>
            <a:pPr lvl="2"/>
            <a:r>
              <a:rPr lang="en-US" dirty="0"/>
              <a:t>Third level</a:t>
            </a:r>
          </a:p>
        </p:txBody>
      </p:sp>
      <p:sp>
        <p:nvSpPr>
          <p:cNvPr id="7" name="Title 1"/>
          <p:cNvSpPr>
            <a:spLocks noGrp="1"/>
          </p:cNvSpPr>
          <p:nvPr>
            <p:ph type="title"/>
          </p:nvPr>
        </p:nvSpPr>
        <p:spPr>
          <a:xfrm>
            <a:off x="256032" y="548640"/>
            <a:ext cx="11795760" cy="457200"/>
          </a:xfrm>
        </p:spPr>
        <p:txBody>
          <a:bodyPr/>
          <a:lstStyle/>
          <a:p>
            <a:r>
              <a:rPr lang="en-US" dirty="0"/>
              <a:t>Click to edit Master title style</a:t>
            </a:r>
          </a:p>
        </p:txBody>
      </p:sp>
      <p:sp>
        <p:nvSpPr>
          <p:cNvPr id="5" name="Rectangle 10"/>
          <p:cNvSpPr>
            <a:spLocks noGrp="1" noChangeArrowheads="1"/>
          </p:cNvSpPr>
          <p:nvPr>
            <p:ph type="sldNum" sz="quarter" idx="10"/>
          </p:nvPr>
        </p:nvSpPr>
        <p:spPr>
          <a:ln/>
        </p:spPr>
        <p:txBody>
          <a:bodyPr/>
          <a:lstStyle>
            <a:lvl1pPr>
              <a:defRPr/>
            </a:lvl1pPr>
          </a:lstStyle>
          <a:p>
            <a:pPr>
              <a:defRPr/>
            </a:pPr>
            <a:fld id="{8A6C1FD9-979D-4EE3-A78E-68716199577B}" type="slidenum">
              <a:rPr lang="en-US"/>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633630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ourse Title">
    <p:spTree>
      <p:nvGrpSpPr>
        <p:cNvPr id="1" name=""/>
        <p:cNvGrpSpPr/>
        <p:nvPr/>
      </p:nvGrpSpPr>
      <p:grpSpPr>
        <a:xfrm>
          <a:off x="0" y="0"/>
          <a:ext cx="0" cy="0"/>
          <a:chOff x="0" y="0"/>
          <a:chExt cx="0" cy="0"/>
        </a:xfrm>
      </p:grpSpPr>
      <p:pic>
        <p:nvPicPr>
          <p:cNvPr id="1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15925"/>
            <a:ext cx="4114800"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C:\!!Templates\Cross-brand_Ppt_template\!!Cover_title_illustration_Final-1a.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3147" y="566739"/>
            <a:ext cx="2819400" cy="3177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gray">
          <a:xfrm>
            <a:off x="0" y="6477000"/>
            <a:ext cx="12188825" cy="32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0306" tIns="30145" rIns="60306" bIns="30145"/>
          <a:lstStyle>
            <a:lvl1pPr algn="l" defTabSz="614363">
              <a:defRPr>
                <a:solidFill>
                  <a:schemeClr val="tx1"/>
                </a:solidFill>
                <a:latin typeface="Arial" panose="020B0604020202020204" pitchFamily="34" charset="0"/>
              </a:defRPr>
            </a:lvl1pPr>
            <a:lvl2pPr marL="307975" algn="l" defTabSz="614363">
              <a:defRPr>
                <a:solidFill>
                  <a:schemeClr val="tx1"/>
                </a:solidFill>
                <a:latin typeface="Arial" panose="020B0604020202020204" pitchFamily="34" charset="0"/>
              </a:defRPr>
            </a:lvl2pPr>
            <a:lvl3pPr marL="614363" algn="l" defTabSz="614363">
              <a:defRPr>
                <a:solidFill>
                  <a:schemeClr val="tx1"/>
                </a:solidFill>
                <a:latin typeface="Arial" panose="020B0604020202020204" pitchFamily="34" charset="0"/>
              </a:defRPr>
            </a:lvl3pPr>
            <a:lvl4pPr marL="923925" algn="l" defTabSz="614363">
              <a:defRPr>
                <a:solidFill>
                  <a:schemeClr val="tx1"/>
                </a:solidFill>
                <a:latin typeface="Arial" panose="020B0604020202020204" pitchFamily="34" charset="0"/>
              </a:defRPr>
            </a:lvl4pPr>
            <a:lvl5pPr marL="1228725" algn="l" defTabSz="614363">
              <a:defRPr>
                <a:solidFill>
                  <a:schemeClr val="tx1"/>
                </a:solidFill>
                <a:latin typeface="Arial" panose="020B0604020202020204" pitchFamily="34" charset="0"/>
              </a:defRPr>
            </a:lvl5pPr>
            <a:lvl6pPr marL="1685925" defTabSz="614363" fontAlgn="base">
              <a:spcBef>
                <a:spcPct val="0"/>
              </a:spcBef>
              <a:spcAft>
                <a:spcPct val="0"/>
              </a:spcAft>
              <a:defRPr>
                <a:solidFill>
                  <a:schemeClr val="tx1"/>
                </a:solidFill>
                <a:latin typeface="Arial" panose="020B0604020202020204" pitchFamily="34" charset="0"/>
              </a:defRPr>
            </a:lvl6pPr>
            <a:lvl7pPr marL="2143125" defTabSz="614363" fontAlgn="base">
              <a:spcBef>
                <a:spcPct val="0"/>
              </a:spcBef>
              <a:spcAft>
                <a:spcPct val="0"/>
              </a:spcAft>
              <a:defRPr>
                <a:solidFill>
                  <a:schemeClr val="tx1"/>
                </a:solidFill>
                <a:latin typeface="Arial" panose="020B0604020202020204" pitchFamily="34" charset="0"/>
              </a:defRPr>
            </a:lvl7pPr>
            <a:lvl8pPr marL="2600325" defTabSz="614363" fontAlgn="base">
              <a:spcBef>
                <a:spcPct val="0"/>
              </a:spcBef>
              <a:spcAft>
                <a:spcPct val="0"/>
              </a:spcAft>
              <a:defRPr>
                <a:solidFill>
                  <a:schemeClr val="tx1"/>
                </a:solidFill>
                <a:latin typeface="Arial" panose="020B0604020202020204" pitchFamily="34" charset="0"/>
              </a:defRPr>
            </a:lvl8pPr>
            <a:lvl9pPr marL="3057525" defTabSz="614363" fontAlgn="base">
              <a:spcBef>
                <a:spcPct val="0"/>
              </a:spcBef>
              <a:spcAft>
                <a:spcPct val="0"/>
              </a:spcAft>
              <a:defRPr>
                <a:solidFill>
                  <a:schemeClr val="tx1"/>
                </a:solidFill>
                <a:latin typeface="Arial" panose="020B0604020202020204" pitchFamily="34" charset="0"/>
              </a:defRPr>
            </a:lvl9pPr>
          </a:lstStyle>
          <a:p>
            <a:pPr algn="ctr">
              <a:defRPr/>
            </a:pP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
            </a:r>
            <a:b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br>
            <a:r>
              <a:rPr lang="en-US" sz="900" dirty="0">
                <a:solidFill>
                  <a:srgbClr val="008ABF"/>
                </a:solidFill>
                <a:latin typeface="Arial" panose="020B0604020202020204" pitchFamily="34" charset="0"/>
                <a:ea typeface="Verdana" panose="020B0604030504040204" pitchFamily="34" charset="0"/>
                <a:cs typeface="Arial" panose="020B0604020202020204" pitchFamily="34" charset="0"/>
              </a:rPr>
              <a:t>Course materials may not be reproduced in whole or in part without the prior written permission of IBM.</a:t>
            </a:r>
          </a:p>
        </p:txBody>
      </p:sp>
      <p:sp>
        <p:nvSpPr>
          <p:cNvPr id="8" name="Rectangle 12"/>
          <p:cNvSpPr>
            <a:spLocks noGrp="1" noChangeArrowheads="1"/>
          </p:cNvSpPr>
          <p:nvPr>
            <p:ph type="ftr" sz="quarter" idx="10"/>
          </p:nvPr>
        </p:nvSpPr>
        <p:spPr>
          <a:xfrm>
            <a:off x="1" y="6510339"/>
            <a:ext cx="12193057" cy="141287"/>
          </a:xfrm>
        </p:spPr>
        <p:txBody>
          <a:bodyPr>
            <a:noAutofit/>
          </a:bodyPr>
          <a:lstStyle>
            <a:lvl1pPr algn="ctr">
              <a:defRPr sz="900">
                <a:latin typeface="Arial" panose="020B0604020202020204" pitchFamily="34" charset="0"/>
                <a:cs typeface="Arial" panose="020B0604020202020204" pitchFamily="34" charset="0"/>
              </a:defRPr>
            </a:lvl1pPr>
          </a:lstStyle>
          <a:p>
            <a:pPr>
              <a:defRPr/>
            </a:pPr>
            <a:r>
              <a:rPr lang="en-US" dirty="0"/>
              <a:t>© Copyright IBM Corporation 2017</a:t>
            </a:r>
          </a:p>
        </p:txBody>
      </p:sp>
      <p:sp>
        <p:nvSpPr>
          <p:cNvPr id="11" name="Rectangle 20"/>
          <p:cNvSpPr>
            <a:spLocks noGrp="1" noChangeArrowheads="1"/>
          </p:cNvSpPr>
          <p:nvPr>
            <p:ph type="ctrTitle" hasCustomPrompt="1"/>
          </p:nvPr>
        </p:nvSpPr>
        <p:spPr bwMode="auto">
          <a:xfrm>
            <a:off x="4616398" y="1481328"/>
            <a:ext cx="7385276" cy="2710800"/>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Course title</a:t>
            </a:r>
          </a:p>
        </p:txBody>
      </p:sp>
      <p:sp>
        <p:nvSpPr>
          <p:cNvPr id="13" name="TextBox 11"/>
          <p:cNvSpPr txBox="1">
            <a:spLocks noChangeArrowheads="1"/>
          </p:cNvSpPr>
          <p:nvPr userDrawn="1"/>
        </p:nvSpPr>
        <p:spPr bwMode="auto">
          <a:xfrm>
            <a:off x="4615249" y="4821239"/>
            <a:ext cx="7383126"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lnSpc>
                <a:spcPts val="2300"/>
              </a:lnSpc>
            </a:pPr>
            <a:r>
              <a:rPr lang="en-US" sz="2000" dirty="0">
                <a:solidFill>
                  <a:srgbClr val="008ABF"/>
                </a:solidFill>
                <a:latin typeface="Arial" panose="020B0604020202020204" pitchFamily="34" charset="0"/>
              </a:rPr>
              <a:t>Course subtitle (delete this text if no subtitle exists)</a:t>
            </a:r>
            <a:br>
              <a:rPr lang="en-US" sz="2000" dirty="0">
                <a:solidFill>
                  <a:srgbClr val="008ABF"/>
                </a:solidFill>
                <a:latin typeface="Arial" panose="020B0604020202020204" pitchFamily="34" charset="0"/>
              </a:rPr>
            </a:br>
            <a:endParaRPr lang="en-US" sz="2000" dirty="0">
              <a:solidFill>
                <a:srgbClr val="008ABF"/>
              </a:solidFill>
              <a:latin typeface="Arial" panose="020B0604020202020204" pitchFamily="34" charset="0"/>
            </a:endParaRPr>
          </a:p>
        </p:txBody>
      </p:sp>
      <p:cxnSp>
        <p:nvCxnSpPr>
          <p:cNvPr id="4" name="Straight Connector 3"/>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952" cy="425017"/>
          </a:xfrm>
          <a:prstGeom prst="rect">
            <a:avLst/>
          </a:prstGeom>
        </p:spPr>
      </p:pic>
    </p:spTree>
    <p:extLst>
      <p:ext uri="{BB962C8B-B14F-4D97-AF65-F5344CB8AC3E}">
        <p14:creationId xmlns:p14="http://schemas.microsoft.com/office/powerpoint/2010/main" val="27893909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opic Title">
    <p:spTree>
      <p:nvGrpSpPr>
        <p:cNvPr id="1" name=""/>
        <p:cNvGrpSpPr/>
        <p:nvPr/>
      </p:nvGrpSpPr>
      <p:grpSpPr>
        <a:xfrm>
          <a:off x="0" y="0"/>
          <a:ext cx="0" cy="0"/>
          <a:chOff x="0" y="0"/>
          <a:chExt cx="0" cy="0"/>
        </a:xfrm>
      </p:grpSpPr>
      <p:pic>
        <p:nvPicPr>
          <p:cNvPr id="1029" name="Picture 5" descr="C:\!!Templates\Cross-brand_Ppt_template\Topic_diagonals_footer-room.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440955"/>
            <a:ext cx="4114800" cy="6210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0"/>
          <p:cNvSpPr>
            <a:spLocks noGrp="1" noChangeArrowheads="1"/>
          </p:cNvSpPr>
          <p:nvPr>
            <p:ph type="ctrTitle" hasCustomPrompt="1"/>
          </p:nvPr>
        </p:nvSpPr>
        <p:spPr bwMode="auto">
          <a:xfrm>
            <a:off x="4619565" y="1481328"/>
            <a:ext cx="6622627"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dirty="0"/>
              <a:t>Topic/lesson title</a:t>
            </a:r>
          </a:p>
        </p:txBody>
      </p:sp>
      <p:sp>
        <p:nvSpPr>
          <p:cNvPr id="12" name="Rectangle 10"/>
          <p:cNvSpPr>
            <a:spLocks noGrp="1" noChangeArrowheads="1"/>
          </p:cNvSpPr>
          <p:nvPr>
            <p:ph type="sldNum" sz="quarter" idx="10"/>
          </p:nvPr>
        </p:nvSpPr>
        <p:spPr>
          <a:xfrm>
            <a:off x="5573848" y="6681674"/>
            <a:ext cx="1102497" cy="165100"/>
          </a:xfrm>
          <a:ln/>
        </p:spPr>
        <p:txBody>
          <a:bodyPr/>
          <a:lstStyle>
            <a:lvl1pPr>
              <a:defRPr/>
            </a:lvl1pPr>
          </a:lstStyle>
          <a:p>
            <a:pPr>
              <a:defRPr/>
            </a:pPr>
            <a:fld id="{11A68DD8-55F1-4DDB-A894-47428CF80362}" type="slidenum">
              <a:rPr lang="en-US"/>
              <a:pPr>
                <a:defRPr/>
              </a:pPr>
              <a:t>‹#›</a:t>
            </a:fld>
            <a:endParaRPr lang="en-US" dirty="0"/>
          </a:p>
        </p:txBody>
      </p:sp>
      <p:sp>
        <p:nvSpPr>
          <p:cNvPr id="13" name="Rectangle 11"/>
          <p:cNvSpPr>
            <a:spLocks noGrp="1" noChangeArrowheads="1"/>
          </p:cNvSpPr>
          <p:nvPr>
            <p:ph type="ftr" sz="quarter" idx="11"/>
          </p:nvPr>
        </p:nvSpPr>
        <p:spPr>
          <a:xfrm>
            <a:off x="6964137" y="6681674"/>
            <a:ext cx="5065980" cy="165600"/>
          </a:xfrm>
          <a:ln/>
        </p:spPr>
        <p:txBody>
          <a:bodyPr/>
          <a:lstStyle>
            <a:lvl1pPr>
              <a:defRPr/>
            </a:lvl1pPr>
          </a:lstStyle>
          <a:p>
            <a:pPr>
              <a:defRPr/>
            </a:pPr>
            <a:r>
              <a:rPr lang="en-US" dirty="0"/>
              <a:t>© Copyright IBM Corporation 2017</a:t>
            </a:r>
          </a:p>
        </p:txBody>
      </p:sp>
      <p:cxnSp>
        <p:nvCxnSpPr>
          <p:cNvPr id="7" name="Straight Connector 6"/>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2525828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Title Slide 2">
    <p:spTree>
      <p:nvGrpSpPr>
        <p:cNvPr id="1" name=""/>
        <p:cNvGrpSpPr/>
        <p:nvPr/>
      </p:nvGrpSpPr>
      <p:grpSpPr>
        <a:xfrm>
          <a:off x="0" y="0"/>
          <a:ext cx="0" cy="0"/>
          <a:chOff x="0" y="0"/>
          <a:chExt cx="0" cy="0"/>
        </a:xfrm>
      </p:grpSpPr>
      <p:pic>
        <p:nvPicPr>
          <p:cNvPr id="10" name="Picture 44" descr="cover-wallerpaper"/>
          <p:cNvPicPr>
            <a:picLocks noChangeAspect="1" noChangeArrowheads="1"/>
          </p:cNvPicPr>
          <p:nvPr/>
        </p:nvPicPr>
        <p:blipFill>
          <a:blip r:embed="rId2" cstate="print"/>
          <a:srcRect/>
          <a:stretch>
            <a:fillRect/>
          </a:stretch>
        </p:blipFill>
        <p:spPr bwMode="auto">
          <a:xfrm>
            <a:off x="0" y="-57151"/>
            <a:ext cx="12188825" cy="5666317"/>
          </a:xfrm>
          <a:prstGeom prst="rect">
            <a:avLst/>
          </a:prstGeom>
          <a:noFill/>
          <a:ln w="9525">
            <a:noFill/>
            <a:miter lim="800000"/>
            <a:headEnd/>
            <a:tailEnd/>
          </a:ln>
        </p:spPr>
      </p:pic>
      <p:pic>
        <p:nvPicPr>
          <p:cNvPr id="11" name="Picture 5" descr="green-tri-color-logo"/>
          <p:cNvPicPr>
            <a:picLocks noChangeAspect="1" noChangeArrowheads="1"/>
          </p:cNvPicPr>
          <p:nvPr/>
        </p:nvPicPr>
        <p:blipFill>
          <a:blip r:embed="rId3"/>
          <a:srcRect/>
          <a:stretch>
            <a:fillRect/>
          </a:stretch>
        </p:blipFill>
        <p:spPr bwMode="auto">
          <a:xfrm>
            <a:off x="11213719" y="6354235"/>
            <a:ext cx="618583" cy="250444"/>
          </a:xfrm>
          <a:prstGeom prst="rect">
            <a:avLst/>
          </a:prstGeom>
          <a:noFill/>
          <a:ln w="9525">
            <a:noFill/>
            <a:miter lim="800000"/>
            <a:headEnd/>
            <a:tailEnd/>
          </a:ln>
        </p:spPr>
      </p:pic>
      <p:sp>
        <p:nvSpPr>
          <p:cNvPr id="12" name="Text Placeholder 5"/>
          <p:cNvSpPr>
            <a:spLocks noGrp="1"/>
          </p:cNvSpPr>
          <p:nvPr>
            <p:ph type="body" sz="quarter" idx="10" hasCustomPrompt="1"/>
          </p:nvPr>
        </p:nvSpPr>
        <p:spPr>
          <a:xfrm>
            <a:off x="487553" y="3703320"/>
            <a:ext cx="11372174" cy="338328"/>
          </a:xfrm>
        </p:spPr>
        <p:txBody>
          <a:bodyPr anchor="b" anchorCtr="0"/>
          <a:lstStyle>
            <a:lvl1pPr marL="0" indent="0">
              <a:spcBef>
                <a:spcPts val="1760"/>
              </a:spcBef>
              <a:buNone/>
              <a:defRPr sz="2933">
                <a:solidFill>
                  <a:schemeClr val="tx2"/>
                </a:solidFill>
              </a:defRPr>
            </a:lvl1pPr>
            <a:lvl5pPr>
              <a:buNone/>
              <a:defRPr/>
            </a:lvl5pPr>
          </a:lstStyle>
          <a:p>
            <a:pPr lvl="0"/>
            <a:r>
              <a:rPr lang="en-US" dirty="0"/>
              <a:t>Subtitle of presentation in this location as long as needed</a:t>
            </a:r>
          </a:p>
        </p:txBody>
      </p:sp>
      <p:sp>
        <p:nvSpPr>
          <p:cNvPr id="13" name="Text Placeholder 7"/>
          <p:cNvSpPr>
            <a:spLocks noGrp="1"/>
          </p:cNvSpPr>
          <p:nvPr>
            <p:ph type="body" sz="quarter" idx="11" hasCustomPrompt="1"/>
          </p:nvPr>
        </p:nvSpPr>
        <p:spPr>
          <a:xfrm>
            <a:off x="487553" y="5120640"/>
            <a:ext cx="11372174" cy="487680"/>
          </a:xfrm>
        </p:spPr>
        <p:txBody>
          <a:bodyPr/>
          <a:lstStyle>
            <a:lvl1pPr marL="0" indent="0">
              <a:spcBef>
                <a:spcPts val="0"/>
              </a:spcBef>
              <a:buNone/>
              <a:defRPr sz="1600"/>
            </a:lvl1pPr>
          </a:lstStyle>
          <a:p>
            <a:pPr lvl="0"/>
            <a:r>
              <a:rPr lang="en-US" dirty="0"/>
              <a:t>Name of presenter, Title of presenter if needed</a:t>
            </a:r>
            <a:br>
              <a:rPr lang="en-US" dirty="0"/>
            </a:br>
            <a:r>
              <a:rPr lang="en-US" dirty="0"/>
              <a:t>Date in local format</a:t>
            </a:r>
          </a:p>
        </p:txBody>
      </p:sp>
      <p:sp>
        <p:nvSpPr>
          <p:cNvPr id="14" name="Title 8"/>
          <p:cNvSpPr>
            <a:spLocks noGrp="1"/>
          </p:cNvSpPr>
          <p:nvPr>
            <p:ph type="title" hasCustomPrompt="1"/>
          </p:nvPr>
        </p:nvSpPr>
        <p:spPr>
          <a:xfrm>
            <a:off x="450987" y="2779174"/>
            <a:ext cx="11408740" cy="902811"/>
          </a:xfrm>
        </p:spPr>
        <p:txBody>
          <a:bodyPr anchor="b" anchorCtr="0"/>
          <a:lstStyle>
            <a:lvl1pPr>
              <a:defRPr sz="6400">
                <a:solidFill>
                  <a:srgbClr val="8CC63F"/>
                </a:solidFill>
              </a:defRPr>
            </a:lvl1pPr>
          </a:lstStyle>
          <a:p>
            <a:r>
              <a:rPr lang="en-US" dirty="0"/>
              <a:t>IBM Presentation Title</a:t>
            </a:r>
          </a:p>
        </p:txBody>
      </p:sp>
    </p:spTree>
    <p:extLst>
      <p:ext uri="{BB962C8B-B14F-4D97-AF65-F5344CB8AC3E}">
        <p14:creationId xmlns:p14="http://schemas.microsoft.com/office/powerpoint/2010/main" val="1220590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277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7" name="Shape 37"/>
          <p:cNvSpPr>
            <a:spLocks noGrp="1"/>
          </p:cNvSpPr>
          <p:nvPr>
            <p:ph type="title"/>
          </p:nvPr>
        </p:nvSpPr>
        <p:spPr>
          <a:prstGeom prst="rect">
            <a:avLst/>
          </a:prstGeom>
        </p:spPr>
        <p:txBody>
          <a:bodyPr/>
          <a:lstStyle/>
          <a:p>
            <a:pPr lvl="0"/>
            <a:r>
              <a:t>Title Text</a:t>
            </a:r>
          </a:p>
        </p:txBody>
      </p:sp>
      <p:sp>
        <p:nvSpPr>
          <p:cNvPr id="38" name="Shape 38"/>
          <p:cNvSpPr>
            <a:spLocks noGrp="1"/>
          </p:cNvSpPr>
          <p:nvPr>
            <p:ph type="body" idx="1"/>
          </p:nvPr>
        </p:nvSpPr>
        <p:spPr>
          <a:prstGeom prst="rect">
            <a:avLst/>
          </a:prstGeom>
        </p:spPr>
        <p:txBody>
          <a:bodyPr/>
          <a:lstStyle>
            <a:lvl1pPr marL="251758" indent="-251758" algn="l" defTabSz="914038">
              <a:spcBef>
                <a:spcPts val="1125"/>
              </a:spcBef>
              <a:defRPr sz="2000">
                <a:latin typeface="Arial"/>
                <a:ea typeface="Arial"/>
                <a:cs typeface="Arial"/>
                <a:sym typeface="Helvetica Neue Light"/>
              </a:defRPr>
            </a:lvl1pPr>
            <a:lvl2pPr marL="564286" indent="-251758" algn="l" defTabSz="914038">
              <a:spcBef>
                <a:spcPts val="1125"/>
              </a:spcBef>
              <a:defRPr sz="2000">
                <a:latin typeface="Arial"/>
                <a:ea typeface="Arial"/>
                <a:cs typeface="Arial"/>
                <a:sym typeface="Helvetica Neue Light"/>
              </a:defRPr>
            </a:lvl2pPr>
            <a:lvl3pPr marL="876814" indent="-251758" algn="l" defTabSz="914038">
              <a:spcBef>
                <a:spcPts val="1125"/>
              </a:spcBef>
              <a:defRPr sz="2000">
                <a:latin typeface="Arial"/>
                <a:ea typeface="Arial"/>
                <a:cs typeface="Arial"/>
                <a:sym typeface="Helvetica Neue Light"/>
              </a:defRPr>
            </a:lvl3pPr>
            <a:lvl4pPr marL="1189342" indent="-251758" algn="l" defTabSz="914038">
              <a:spcBef>
                <a:spcPts val="1125"/>
              </a:spcBef>
              <a:defRPr sz="2000">
                <a:latin typeface="Arial"/>
                <a:ea typeface="Arial"/>
                <a:cs typeface="Arial"/>
                <a:sym typeface="Helvetica Neue Light"/>
              </a:defRPr>
            </a:lvl4pPr>
            <a:lvl5pPr marL="1501870" indent="-251758" algn="l" defTabSz="914038">
              <a:spcBef>
                <a:spcPts val="1125"/>
              </a:spcBef>
              <a:defRPr sz="2000">
                <a:latin typeface="Arial"/>
                <a:ea typeface="Arial"/>
                <a:cs typeface="Arial"/>
                <a:sym typeface="Helvetica Neue Light"/>
              </a:defRPr>
            </a:lvl5pPr>
          </a:lstStyle>
          <a:p>
            <a:pPr lvl="0"/>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hape 4"/>
          <p:cNvSpPr>
            <a:spLocks noGrp="1"/>
          </p:cNvSpPr>
          <p:nvPr>
            <p:ph type="sldNum" sz="quarter" idx="10"/>
          </p:nvPr>
        </p:nvSpPr>
        <p:spPr>
          <a:xfrm>
            <a:off x="111592" y="6567787"/>
            <a:ext cx="264846" cy="194221"/>
          </a:xfrm>
          <a:prstGeom prst="rect">
            <a:avLst/>
          </a:prstGeom>
          <a:ln/>
        </p:spPr>
        <p:txBody>
          <a:bodyPr lIns="64291" tIns="32146" rIns="64291" bIns="32146"/>
          <a:lstStyle>
            <a:lvl1pPr>
              <a:defRPr/>
            </a:lvl1pPr>
          </a:lstStyle>
          <a:p>
            <a:pPr>
              <a:defRPr/>
            </a:pPr>
            <a:fld id="{E7803ADA-2D06-4A19-9D78-9198AF6FF26F}" type="slidenum">
              <a:rPr lang="en-US"/>
              <a:pPr>
                <a:defRPr/>
              </a:pPr>
              <a:t>‹#›</a:t>
            </a:fld>
            <a:endParaRPr lang="en-US" dirty="0"/>
          </a:p>
        </p:txBody>
      </p:sp>
    </p:spTree>
    <p:extLst>
      <p:ext uri="{BB962C8B-B14F-4D97-AF65-F5344CB8AC3E}">
        <p14:creationId xmlns:p14="http://schemas.microsoft.com/office/powerpoint/2010/main" val="23978884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55506" y="1828802"/>
            <a:ext cx="11530628" cy="4499572"/>
          </a:xfrm>
        </p:spPr>
        <p:txBody>
          <a:bodyPr/>
          <a:lstStyle>
            <a:lvl1pPr>
              <a:spcBef>
                <a:spcPts val="1333"/>
              </a:spcBef>
              <a:defRPr/>
            </a:lvl1pPr>
            <a:lvl2pPr>
              <a:spcBef>
                <a:spcPts val="0"/>
              </a:spcBef>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304032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32" y="1170432"/>
            <a:ext cx="11795760" cy="5513832"/>
          </a:xfrm>
        </p:spPr>
        <p:txBody>
          <a:bodyPr/>
          <a:lstStyle>
            <a:lvl1pPr marL="301752" indent="-301752">
              <a:buClr>
                <a:srgbClr val="00649D"/>
              </a:buClr>
              <a:buSzPct val="90000"/>
              <a:buFont typeface="+mj-lt"/>
              <a:buAutoNum type="arabicPeriod"/>
              <a:defRPr/>
            </a:lvl1pPr>
            <a:lvl2pPr marL="603504" indent="-301752">
              <a:buSzPct val="90000"/>
              <a:buFont typeface="+mj-lt"/>
              <a:buAutoNum type="alphaLcPeriod"/>
              <a:defRPr/>
            </a:lvl2pPr>
            <a:lvl3pPr marL="507600" indent="0">
              <a:buNone/>
              <a:defRPr/>
            </a:lvl3pPr>
            <a:lvl4pPr marL="679984" indent="0">
              <a:buNone/>
              <a:defRPr/>
            </a:lvl4pPr>
          </a:lstStyle>
          <a:p>
            <a:pPr lvl="0"/>
            <a:r>
              <a:rPr lang="en-US"/>
              <a:t>Click to edit Master text styles</a:t>
            </a:r>
          </a:p>
          <a:p>
            <a:pPr lvl="1"/>
            <a:r>
              <a:rPr lang="en-US"/>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3773946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
        <p:nvSpPr>
          <p:cNvPr id="2" name="Title 1"/>
          <p:cNvSpPr>
            <a:spLocks noGrp="1"/>
          </p:cNvSpPr>
          <p:nvPr>
            <p:ph type="title"/>
          </p:nvPr>
        </p:nvSpPr>
        <p:spPr>
          <a:xfrm>
            <a:off x="4617720" y="1481328"/>
            <a:ext cx="6620256" cy="2167128"/>
          </a:xfrm>
        </p:spPr>
        <p:txBody>
          <a:bodyPr anchor="b"/>
          <a:lstStyle>
            <a:lvl1pPr>
              <a:defRPr sz="2800"/>
            </a:lvl1pPr>
          </a:lstStyle>
          <a:p>
            <a:r>
              <a:rPr lang="en-US"/>
              <a:t>Click to edit Master title style</a:t>
            </a:r>
            <a:endParaRPr lang="en-US" dirty="0"/>
          </a:p>
        </p:txBody>
      </p:sp>
      <p:sp>
        <p:nvSpPr>
          <p:cNvPr id="3" name="Text Placeholder 2"/>
          <p:cNvSpPr>
            <a:spLocks noGrp="1"/>
          </p:cNvSpPr>
          <p:nvPr>
            <p:ph type="body" idx="1"/>
          </p:nvPr>
        </p:nvSpPr>
        <p:spPr>
          <a:xfrm>
            <a:off x="4617720" y="3688169"/>
            <a:ext cx="6655870"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29056"/>
            <a:ext cx="4115157" cy="6408976"/>
          </a:xfrm>
          <a:prstGeom prst="rect">
            <a:avLst/>
          </a:prstGeom>
        </p:spPr>
      </p:pic>
    </p:spTree>
    <p:extLst>
      <p:ext uri="{BB962C8B-B14F-4D97-AF65-F5344CB8AC3E}">
        <p14:creationId xmlns:p14="http://schemas.microsoft.com/office/powerpoint/2010/main" val="348864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Section Header">
    <p:bg>
      <p:bgPr>
        <a:solidFill>
          <a:srgbClr val="007AFF"/>
        </a:solidFill>
        <a:effectLst/>
      </p:bgPr>
    </p:bg>
    <p:spTree>
      <p:nvGrpSpPr>
        <p:cNvPr id="1" name=""/>
        <p:cNvGrpSpPr/>
        <p:nvPr/>
      </p:nvGrpSpPr>
      <p:grpSpPr>
        <a:xfrm>
          <a:off x="0" y="0"/>
          <a:ext cx="0" cy="0"/>
          <a:chOff x="0" y="0"/>
          <a:chExt cx="0" cy="0"/>
        </a:xfrm>
      </p:grpSpPr>
      <p:sp>
        <p:nvSpPr>
          <p:cNvPr id="7" name="Shape 1391"/>
          <p:cNvSpPr/>
          <p:nvPr userDrawn="1"/>
        </p:nvSpPr>
        <p:spPr>
          <a:xfrm>
            <a:off x="6062789" y="0"/>
            <a:ext cx="612603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74" y="0"/>
                </a:lnTo>
                <a:lnTo>
                  <a:pt x="21600" y="5119"/>
                </a:lnTo>
                <a:lnTo>
                  <a:pt x="21600" y="16481"/>
                </a:lnTo>
                <a:lnTo>
                  <a:pt x="17774" y="21600"/>
                </a:lnTo>
                <a:lnTo>
                  <a:pt x="0" y="21600"/>
                </a:lnTo>
                <a:close/>
              </a:path>
            </a:pathLst>
          </a:custGeom>
          <a:solidFill>
            <a:srgbClr val="007A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8" name="Shape 1394"/>
          <p:cNvSpPr/>
          <p:nvPr userDrawn="1"/>
        </p:nvSpPr>
        <p:spPr>
          <a:xfrm>
            <a:off x="4676361" y="0"/>
            <a:ext cx="7330546"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rgbClr val="449DFF"/>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9" name="Shape 1392"/>
          <p:cNvSpPr/>
          <p:nvPr userDrawn="1"/>
        </p:nvSpPr>
        <p:spPr>
          <a:xfrm>
            <a:off x="4475300" y="0"/>
            <a:ext cx="7367873"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53" y="0"/>
                </a:lnTo>
                <a:lnTo>
                  <a:pt x="21600" y="10800"/>
                </a:lnTo>
                <a:lnTo>
                  <a:pt x="14853" y="21600"/>
                </a:lnTo>
                <a:lnTo>
                  <a:pt x="0" y="21600"/>
                </a:lnTo>
                <a:close/>
              </a:path>
            </a:pathLst>
          </a:custGeom>
          <a:solidFill>
            <a:schemeClr val="bg1"/>
          </a:solidFill>
          <a:ln w="12700">
            <a:miter lim="400000"/>
          </a:ln>
          <a:effectLst>
            <a:outerShdw blurRad="50800" dist="25400" rotWithShape="0">
              <a:srgbClr val="000000">
                <a:alpha val="30000"/>
              </a:srgbClr>
            </a:outerShdw>
          </a:effectLst>
        </p:spPr>
        <p:txBody>
          <a:bodyPr lIns="45719" rIns="45719" anchor="ctr"/>
          <a:lstStyle/>
          <a:p>
            <a:pPr algn="ctr">
              <a:defRPr>
                <a:solidFill>
                  <a:srgbClr val="FFFFFF"/>
                </a:solidFill>
              </a:defRPr>
            </a:pPr>
            <a:endParaRPr dirty="0"/>
          </a:p>
        </p:txBody>
      </p:sp>
      <p:sp>
        <p:nvSpPr>
          <p:cNvPr id="10" name="Rectangle 9"/>
          <p:cNvSpPr/>
          <p:nvPr userDrawn="1"/>
        </p:nvSpPr>
        <p:spPr>
          <a:xfrm>
            <a:off x="0" y="1"/>
            <a:ext cx="593523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userDrawn="1"/>
        </p:nvSpPr>
        <p:spPr>
          <a:xfrm>
            <a:off x="537837" y="6443250"/>
            <a:ext cx="338466" cy="246221"/>
          </a:xfrm>
          <a:prstGeom prst="rect">
            <a:avLst/>
          </a:prstGeom>
        </p:spPr>
        <p:txBody>
          <a:bodyPr wrap="none" anchor="ctr">
            <a:spAutoFit/>
          </a:bodyPr>
          <a:lstStyle/>
          <a:p>
            <a:fld id="{C71BC3F0-DD11-EA40-8EE4-BEBBB92BEBA1}" type="slidenum">
              <a:rPr lang="en-US" sz="1000" b="1" smtClean="0">
                <a:solidFill>
                  <a:schemeClr val="tx1">
                    <a:lumMod val="75000"/>
                    <a:lumOff val="25000"/>
                  </a:schemeClr>
                </a:solidFill>
              </a:rPr>
              <a:t>‹#›</a:t>
            </a:fld>
            <a:endParaRPr lang="en-US" sz="1000" dirty="0">
              <a:solidFill>
                <a:schemeClr val="bg1">
                  <a:lumMod val="50000"/>
                </a:schemeClr>
              </a:solidFill>
            </a:endParaRP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123" y="6217848"/>
            <a:ext cx="2265807" cy="205611"/>
          </a:xfrm>
          <a:prstGeom prst="rect">
            <a:avLst/>
          </a:prstGeom>
        </p:spPr>
      </p:pic>
      <p:sp>
        <p:nvSpPr>
          <p:cNvPr id="11"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12" name="TextBox 11"/>
          <p:cNvSpPr txBox="1"/>
          <p:nvPr userDrawn="1"/>
        </p:nvSpPr>
        <p:spPr>
          <a:xfrm>
            <a:off x="3721104" y="6178083"/>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8026769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6032" y="1170432"/>
            <a:ext cx="5674712"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74055" y="1170432"/>
            <a:ext cx="5674712" cy="5368037"/>
          </a:xfrm>
        </p:spPr>
        <p:txBody>
          <a:bodyPr/>
          <a:lstStyle>
            <a:lvl4pPr marL="679984" indent="0">
              <a:buNone/>
              <a:defRPr/>
            </a:lvl4pPr>
          </a:lstStyle>
          <a:p>
            <a:pPr lvl="0"/>
            <a:r>
              <a:rPr lang="en-US"/>
              <a:t>Click to edit Master text styles</a:t>
            </a:r>
          </a:p>
          <a:p>
            <a:pPr lvl="1"/>
            <a:r>
              <a:rPr lang="en-US"/>
              <a:t>Second level</a:t>
            </a:r>
          </a:p>
          <a:p>
            <a:pPr lvl="2"/>
            <a:r>
              <a:rPr lang="en-US"/>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1391089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69952" y="387903"/>
            <a:ext cx="5025711" cy="618691"/>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632" y="1121940"/>
            <a:ext cx="10906459" cy="4306358"/>
          </a:xfrm>
          <a:prstGeom prst="rect">
            <a:avLst/>
          </a:prstGeo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a:effectLst/>
                <a:latin typeface="+mn-lt"/>
                <a:ea typeface="ＭＳ 明朝"/>
                <a:cs typeface="Times New Roman"/>
              </a:rPr>
              <a:t>Copy goes here for two column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ipsum</a:t>
            </a:r>
            <a:r>
              <a:rPr lang="en-US" sz="1800" dirty="0">
                <a:effectLst/>
                <a:latin typeface="+mn-lt"/>
                <a:ea typeface="ＭＳ 明朝"/>
                <a:cs typeface="Times New Roman"/>
              </a:rPr>
              <a:t> </a:t>
            </a:r>
            <a:r>
              <a:rPr lang="en-US" sz="1800" dirty="0" err="1">
                <a:effectLst/>
                <a:latin typeface="+mn-lt"/>
                <a:ea typeface="ＭＳ 明朝"/>
                <a:cs typeface="Times New Roman"/>
              </a:rPr>
              <a:t>dolar</a:t>
            </a:r>
            <a:r>
              <a:rPr lang="en-US" sz="1800" dirty="0">
                <a:effectLst/>
                <a:latin typeface="+mn-lt"/>
                <a:ea typeface="ＭＳ 明朝"/>
                <a:cs typeface="Times New Roman"/>
              </a:rPr>
              <a:t> sit </a:t>
            </a:r>
            <a:r>
              <a:rPr lang="en-US" sz="1800" dirty="0" err="1">
                <a:effectLst/>
                <a:latin typeface="+mn-lt"/>
                <a:ea typeface="ＭＳ 明朝"/>
                <a:cs typeface="Times New Roman"/>
              </a:rPr>
              <a:t>amet</a:t>
            </a:r>
            <a:r>
              <a:rPr lang="en-US" sz="1800" dirty="0">
                <a:effectLst/>
                <a:latin typeface="+mn-lt"/>
                <a:ea typeface="ＭＳ 明朝"/>
                <a:cs typeface="Times New Roman"/>
              </a:rPr>
              <a:t>, </a:t>
            </a:r>
            <a:r>
              <a:rPr lang="en-US" sz="1800" dirty="0" err="1">
                <a:effectLst/>
                <a:latin typeface="+mn-lt"/>
                <a:ea typeface="ＭＳ 明朝"/>
                <a:cs typeface="Times New Roman"/>
              </a:rPr>
              <a:t>consectetur</a:t>
            </a:r>
            <a:r>
              <a:rPr lang="en-US" sz="1800" dirty="0">
                <a:effectLst/>
                <a:latin typeface="+mn-lt"/>
                <a:ea typeface="ＭＳ 明朝"/>
                <a:cs typeface="Times New Roman"/>
              </a:rPr>
              <a:t> </a:t>
            </a:r>
            <a:r>
              <a:rPr lang="en-US" sz="1800" dirty="0" err="1">
                <a:effectLst/>
                <a:latin typeface="+mn-lt"/>
                <a:ea typeface="ＭＳ 明朝"/>
                <a:cs typeface="Times New Roman"/>
              </a:rPr>
              <a:t>adipiscing</a:t>
            </a:r>
            <a:r>
              <a:rPr lang="en-US" sz="1800" dirty="0">
                <a:effectLst/>
                <a:latin typeface="+mn-lt"/>
                <a:ea typeface="ＭＳ 明朝"/>
                <a:cs typeface="Times New Roman"/>
              </a:rPr>
              <a:t> </a:t>
            </a:r>
            <a:r>
              <a:rPr lang="en-US" sz="1800" dirty="0" err="1">
                <a:effectLst/>
                <a:latin typeface="+mn-lt"/>
                <a:ea typeface="ＭＳ 明朝"/>
                <a:cs typeface="Times New Roman"/>
              </a:rPr>
              <a:t>elit</a:t>
            </a:r>
            <a:r>
              <a:rPr lang="en-US" sz="1800" dirty="0">
                <a:effectLst/>
                <a:latin typeface="+mn-lt"/>
                <a:ea typeface="ＭＳ 明朝"/>
                <a:cs typeface="Times New Roman"/>
              </a:rPr>
              <a:t>. </a:t>
            </a:r>
            <a:r>
              <a:rPr lang="en-US" sz="1800" dirty="0" err="1">
                <a:effectLst/>
                <a:latin typeface="+mn-lt"/>
                <a:ea typeface="ＭＳ 明朝"/>
                <a:cs typeface="Times New Roman"/>
              </a:rPr>
              <a:t>Donec</a:t>
            </a:r>
            <a:r>
              <a:rPr lang="en-US" sz="1800" dirty="0">
                <a:effectLst/>
                <a:latin typeface="+mn-lt"/>
                <a:ea typeface="ＭＳ 明朝"/>
                <a:cs typeface="Times New Roman"/>
              </a:rPr>
              <a:t> </a:t>
            </a:r>
            <a:r>
              <a:rPr lang="en-US" sz="1800" dirty="0" err="1">
                <a:effectLst/>
                <a:latin typeface="+mn-lt"/>
                <a:ea typeface="ＭＳ 明朝"/>
                <a:cs typeface="Times New Roman"/>
              </a:rPr>
              <a:t>vehicula</a:t>
            </a:r>
            <a:r>
              <a:rPr lang="en-US" sz="1800" dirty="0">
                <a:effectLst/>
                <a:latin typeface="+mn-lt"/>
                <a:ea typeface="ＭＳ 明朝"/>
                <a:cs typeface="Times New Roman"/>
              </a:rPr>
              <a:t> </a:t>
            </a:r>
            <a:r>
              <a:rPr lang="en-US" sz="1800" dirty="0" err="1">
                <a:effectLst/>
                <a:latin typeface="+mn-lt"/>
                <a:ea typeface="ＭＳ 明朝"/>
                <a:cs typeface="Times New Roman"/>
              </a:rPr>
              <a:t>lorem</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convallis</a:t>
            </a:r>
            <a:r>
              <a:rPr lang="en-US" sz="1800" dirty="0">
                <a:effectLst/>
                <a:latin typeface="+mn-lt"/>
                <a:ea typeface="ＭＳ 明朝"/>
                <a:cs typeface="Times New Roman"/>
              </a:rPr>
              <a:t> lacus </a:t>
            </a:r>
            <a:r>
              <a:rPr lang="en-US" sz="1800" dirty="0" err="1">
                <a:effectLst/>
                <a:latin typeface="+mn-lt"/>
                <a:ea typeface="ＭＳ 明朝"/>
                <a:cs typeface="Times New Roman"/>
              </a:rPr>
              <a:t>sodales</a:t>
            </a:r>
            <a:r>
              <a:rPr lang="en-US" sz="1800" dirty="0">
                <a:effectLst/>
                <a:latin typeface="+mn-lt"/>
                <a:ea typeface="ＭＳ 明朝"/>
                <a:cs typeface="Times New Roman"/>
              </a:rPr>
              <a:t> in.</a:t>
            </a:r>
            <a:endParaRPr lang="en-US" sz="1200" dirty="0">
              <a:effectLst/>
              <a:latin typeface="Cambria"/>
              <a:ea typeface="ＭＳ 明朝"/>
              <a:cs typeface="Times New Roman"/>
            </a:endParaRPr>
          </a:p>
          <a:p>
            <a:r>
              <a:rPr lang="en-US" sz="1800" dirty="0">
                <a:effectLst/>
                <a:latin typeface="+mn-lt"/>
                <a:ea typeface="ＭＳ 明朝"/>
                <a:cs typeface="Times New Roman"/>
              </a:rPr>
              <a:t>In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neque</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non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sapien</a:t>
            </a:r>
            <a:r>
              <a:rPr lang="en-US" sz="1800" dirty="0">
                <a:effectLst/>
                <a:latin typeface="+mn-lt"/>
                <a:ea typeface="ＭＳ 明朝"/>
                <a:cs typeface="Times New Roman"/>
              </a:rPr>
              <a:t>, </a:t>
            </a:r>
            <a:r>
              <a:rPr lang="en-US" sz="1800" dirty="0" err="1">
                <a:effectLst/>
                <a:latin typeface="+mn-lt"/>
                <a:ea typeface="ＭＳ 明朝"/>
                <a:cs typeface="Times New Roman"/>
              </a:rPr>
              <a:t>sed</a:t>
            </a:r>
            <a:r>
              <a:rPr lang="en-US" sz="1800" dirty="0">
                <a:effectLst/>
                <a:latin typeface="+mn-lt"/>
                <a:ea typeface="ＭＳ 明朝"/>
                <a:cs typeface="Times New Roman"/>
              </a:rPr>
              <a:t> </a:t>
            </a:r>
            <a:r>
              <a:rPr lang="en-US" sz="1800" dirty="0" err="1">
                <a:effectLst/>
                <a:latin typeface="+mn-lt"/>
                <a:ea typeface="ＭＳ 明朝"/>
                <a:cs typeface="Times New Roman"/>
              </a:rPr>
              <a:t>rhoncus</a:t>
            </a:r>
            <a:r>
              <a:rPr lang="en-US" sz="1800" dirty="0">
                <a:effectLst/>
                <a:latin typeface="+mn-lt"/>
                <a:ea typeface="ＭＳ 明朝"/>
                <a:cs typeface="Times New Roman"/>
              </a:rPr>
              <a:t>.</a:t>
            </a:r>
            <a:endParaRPr lang="en-US" sz="1200" dirty="0">
              <a:effectLst/>
              <a:latin typeface="Cambria"/>
              <a:ea typeface="ＭＳ 明朝"/>
              <a:cs typeface="Times New Roman"/>
            </a:endParaRPr>
          </a:p>
          <a:p>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wisi</a:t>
            </a:r>
            <a:r>
              <a:rPr lang="en-US" sz="1800" dirty="0">
                <a:effectLst/>
                <a:latin typeface="+mn-lt"/>
                <a:ea typeface="ＭＳ 明朝"/>
                <a:cs typeface="Times New Roman"/>
              </a:rPr>
              <a:t> </a:t>
            </a:r>
            <a:r>
              <a:rPr lang="en-US" sz="1800" dirty="0" err="1">
                <a:effectLst/>
                <a:latin typeface="+mn-lt"/>
                <a:ea typeface="ＭＳ 明朝"/>
                <a:cs typeface="Times New Roman"/>
              </a:rPr>
              <a:t>enim</a:t>
            </a:r>
            <a:r>
              <a:rPr lang="en-US" sz="1800" dirty="0">
                <a:effectLst/>
                <a:latin typeface="+mn-lt"/>
                <a:ea typeface="ＭＳ 明朝"/>
                <a:cs typeface="Times New Roman"/>
              </a:rPr>
              <a:t> ad minim </a:t>
            </a:r>
            <a:r>
              <a:rPr lang="en-US" sz="1800" dirty="0" err="1">
                <a:effectLst/>
                <a:latin typeface="+mn-lt"/>
                <a:ea typeface="ＭＳ 明朝"/>
                <a:cs typeface="Times New Roman"/>
              </a:rPr>
              <a:t>veniam</a:t>
            </a:r>
            <a:r>
              <a:rPr lang="en-US" sz="1800" dirty="0">
                <a:effectLst/>
                <a:latin typeface="+mn-lt"/>
                <a:ea typeface="ＭＳ 明朝"/>
                <a:cs typeface="Times New Roman"/>
              </a:rPr>
              <a:t>, </a:t>
            </a:r>
            <a:r>
              <a:rPr lang="en-US" sz="1800" dirty="0" err="1">
                <a:effectLst/>
                <a:latin typeface="+mn-lt"/>
                <a:ea typeface="ＭＳ 明朝"/>
                <a:cs typeface="Times New Roman"/>
              </a:rPr>
              <a:t>quis</a:t>
            </a:r>
            <a:r>
              <a:rPr lang="en-US" sz="1800" dirty="0">
                <a:effectLst/>
                <a:latin typeface="+mn-lt"/>
                <a:ea typeface="ＭＳ 明朝"/>
                <a:cs typeface="Times New Roman"/>
              </a:rPr>
              <a:t> </a:t>
            </a:r>
            <a:r>
              <a:rPr lang="en-US" sz="1800" dirty="0" err="1">
                <a:effectLst/>
                <a:latin typeface="+mn-lt"/>
                <a:ea typeface="ＭＳ 明朝"/>
                <a:cs typeface="Times New Roman"/>
              </a:rPr>
              <a:t>nostrud</a:t>
            </a:r>
            <a:r>
              <a:rPr lang="en-US" sz="1800" dirty="0">
                <a:effectLst/>
                <a:latin typeface="+mn-lt"/>
                <a:ea typeface="ＭＳ 明朝"/>
                <a:cs typeface="Times New Roman"/>
              </a:rPr>
              <a:t> </a:t>
            </a:r>
            <a:r>
              <a:rPr lang="en-US" sz="1800" dirty="0" err="1">
                <a:effectLst/>
                <a:latin typeface="+mn-lt"/>
                <a:ea typeface="ＭＳ 明朝"/>
                <a:cs typeface="Times New Roman"/>
              </a:rPr>
              <a:t>exerci</a:t>
            </a:r>
            <a:r>
              <a:rPr lang="en-US" sz="1800" dirty="0">
                <a:effectLst/>
                <a:latin typeface="+mn-lt"/>
                <a:ea typeface="ＭＳ 明朝"/>
                <a:cs typeface="Times New Roman"/>
              </a:rPr>
              <a:t> </a:t>
            </a:r>
            <a:r>
              <a:rPr lang="en-US" sz="1800" dirty="0" err="1">
                <a:effectLst/>
                <a:latin typeface="+mn-lt"/>
                <a:ea typeface="ＭＳ 明朝"/>
                <a:cs typeface="Times New Roman"/>
              </a:rPr>
              <a:t>tation</a:t>
            </a:r>
            <a:r>
              <a:rPr lang="en-US" sz="1800" dirty="0">
                <a:effectLst/>
                <a:latin typeface="+mn-lt"/>
                <a:ea typeface="ＭＳ 明朝"/>
                <a:cs typeface="Times New Roman"/>
              </a:rPr>
              <a:t> </a:t>
            </a:r>
            <a:r>
              <a:rPr lang="en-US" sz="1800" dirty="0" err="1">
                <a:effectLst/>
                <a:latin typeface="+mn-lt"/>
                <a:ea typeface="ＭＳ 明朝"/>
                <a:cs typeface="Times New Roman"/>
              </a:rPr>
              <a:t>ullamcorper</a:t>
            </a:r>
            <a:r>
              <a:rPr lang="en-US" sz="1800" dirty="0">
                <a:effectLst/>
                <a:latin typeface="+mn-lt"/>
                <a:ea typeface="ＭＳ 明朝"/>
                <a:cs typeface="Times New Roman"/>
              </a:rPr>
              <a:t> </a:t>
            </a:r>
            <a:r>
              <a:rPr lang="en-US" sz="1800" dirty="0" err="1">
                <a:effectLst/>
                <a:latin typeface="+mn-lt"/>
                <a:ea typeface="ＭＳ 明朝"/>
                <a:cs typeface="Times New Roman"/>
              </a:rPr>
              <a:t>suscipit</a:t>
            </a:r>
            <a:r>
              <a:rPr lang="en-US" sz="1800" dirty="0">
                <a:effectLst/>
                <a:latin typeface="+mn-lt"/>
                <a:ea typeface="ＭＳ 明朝"/>
                <a:cs typeface="Times New Roman"/>
              </a:rPr>
              <a:t> </a:t>
            </a:r>
            <a:r>
              <a:rPr lang="en-US" sz="1800" dirty="0" err="1">
                <a:effectLst/>
                <a:latin typeface="+mn-lt"/>
                <a:ea typeface="ＭＳ 明朝"/>
                <a:cs typeface="Times New Roman"/>
              </a:rPr>
              <a:t>lobortis</a:t>
            </a:r>
            <a:r>
              <a:rPr lang="en-US" sz="1800" dirty="0">
                <a:effectLst/>
                <a:latin typeface="+mn-lt"/>
                <a:ea typeface="ＭＳ 明朝"/>
                <a:cs typeface="Times New Roman"/>
              </a:rPr>
              <a:t> </a:t>
            </a:r>
            <a:r>
              <a:rPr lang="en-US" sz="1800" dirty="0" err="1">
                <a:effectLst/>
                <a:latin typeface="+mn-lt"/>
                <a:ea typeface="ＭＳ 明朝"/>
                <a:cs typeface="Times New Roman"/>
              </a:rPr>
              <a:t>nisl</a:t>
            </a:r>
            <a:r>
              <a:rPr lang="en-US" sz="1800" dirty="0">
                <a:effectLst/>
                <a:latin typeface="+mn-lt"/>
                <a:ea typeface="ＭＳ 明朝"/>
                <a:cs typeface="Times New Roman"/>
              </a:rPr>
              <a:t> </a:t>
            </a:r>
            <a:r>
              <a:rPr lang="en-US" sz="1800" dirty="0" err="1">
                <a:effectLst/>
                <a:latin typeface="+mn-lt"/>
                <a:ea typeface="ＭＳ 明朝"/>
                <a:cs typeface="Times New Roman"/>
              </a:rPr>
              <a:t>ut</a:t>
            </a:r>
            <a:r>
              <a:rPr lang="en-US" sz="1800" dirty="0">
                <a:effectLst/>
                <a:latin typeface="+mn-lt"/>
                <a:ea typeface="ＭＳ 明朝"/>
                <a:cs typeface="Times New Roman"/>
              </a:rPr>
              <a:t> </a:t>
            </a:r>
            <a:r>
              <a:rPr lang="en-US" sz="1800" dirty="0" err="1">
                <a:effectLst/>
                <a:latin typeface="+mn-lt"/>
                <a:ea typeface="ＭＳ 明朝"/>
                <a:cs typeface="Times New Roman"/>
              </a:rPr>
              <a:t>aliquip</a:t>
            </a:r>
            <a:r>
              <a:rPr lang="en-US" sz="1800" dirty="0">
                <a:effectLst/>
                <a:latin typeface="+mn-lt"/>
                <a:ea typeface="ＭＳ 明朝"/>
                <a:cs typeface="Times New Roman"/>
              </a:rPr>
              <a:t> ex </a:t>
            </a:r>
            <a:r>
              <a:rPr lang="en-US" sz="1800" dirty="0" err="1">
                <a:effectLst/>
                <a:latin typeface="+mn-lt"/>
                <a:ea typeface="ＭＳ 明朝"/>
                <a:cs typeface="Times New Roman"/>
              </a:rPr>
              <a:t>ea</a:t>
            </a:r>
            <a:r>
              <a:rPr lang="en-US" sz="1800" dirty="0">
                <a:effectLst/>
                <a:latin typeface="+mn-lt"/>
                <a:ea typeface="ＭＳ 明朝"/>
                <a:cs typeface="Times New Roman"/>
              </a:rPr>
              <a:t> </a:t>
            </a:r>
            <a:r>
              <a:rPr lang="en-US" sz="1800" dirty="0" err="1">
                <a:effectLst/>
                <a:latin typeface="+mn-lt"/>
                <a:ea typeface="ＭＳ 明朝"/>
                <a:cs typeface="Times New Roman"/>
              </a:rPr>
              <a:t>commodo</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autem</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eum</a:t>
            </a:r>
            <a:r>
              <a:rPr lang="en-US" sz="1800" dirty="0">
                <a:effectLst/>
                <a:latin typeface="+mn-lt"/>
                <a:ea typeface="ＭＳ 明朝"/>
                <a:cs typeface="Times New Roman"/>
              </a:rPr>
              <a:t> </a:t>
            </a:r>
            <a:r>
              <a:rPr lang="en-US" sz="1800" dirty="0" err="1">
                <a:effectLst/>
                <a:latin typeface="+mn-lt"/>
                <a:ea typeface="ＭＳ 明朝"/>
                <a:cs typeface="Times New Roman"/>
              </a:rPr>
              <a:t>iriure</a:t>
            </a:r>
            <a:r>
              <a:rPr lang="en-US" sz="1800" dirty="0">
                <a:effectLst/>
                <a:latin typeface="+mn-lt"/>
                <a:ea typeface="ＭＳ 明朝"/>
                <a:cs typeface="Times New Roman"/>
              </a:rPr>
              <a:t> dolor in </a:t>
            </a:r>
            <a:r>
              <a:rPr lang="en-US" sz="1800" dirty="0" err="1">
                <a:effectLst/>
                <a:latin typeface="+mn-lt"/>
                <a:ea typeface="ＭＳ 明朝"/>
                <a:cs typeface="Times New Roman"/>
              </a:rPr>
              <a:t>hendrerit</a:t>
            </a:r>
            <a:r>
              <a:rPr lang="en-US" sz="1800" dirty="0">
                <a:effectLst/>
                <a:latin typeface="+mn-lt"/>
                <a:ea typeface="ＭＳ 明朝"/>
                <a:cs typeface="Times New Roman"/>
              </a:rPr>
              <a:t> in </a:t>
            </a:r>
            <a:r>
              <a:rPr lang="en-US" sz="1800" dirty="0" err="1">
                <a:effectLst/>
                <a:latin typeface="+mn-lt"/>
                <a:ea typeface="ＭＳ 明朝"/>
                <a:cs typeface="Times New Roman"/>
              </a:rPr>
              <a:t>vulputate</a:t>
            </a:r>
            <a:r>
              <a:rPr lang="en-US" sz="1800" dirty="0">
                <a:effectLst/>
                <a:latin typeface="+mn-lt"/>
                <a:ea typeface="ＭＳ 明朝"/>
                <a:cs typeface="Times New Roman"/>
              </a:rPr>
              <a:t> </a:t>
            </a:r>
            <a:r>
              <a:rPr lang="en-US" sz="1800" dirty="0" err="1">
                <a:effectLst/>
                <a:latin typeface="+mn-lt"/>
                <a:ea typeface="ＭＳ 明朝"/>
                <a:cs typeface="Times New Roman"/>
              </a:rPr>
              <a:t>velit</a:t>
            </a:r>
            <a:r>
              <a:rPr lang="en-US" sz="1800" dirty="0">
                <a:effectLst/>
                <a:latin typeface="+mn-lt"/>
                <a:ea typeface="ＭＳ 明朝"/>
                <a:cs typeface="Times New Roman"/>
              </a:rPr>
              <a:t> </a:t>
            </a:r>
            <a:r>
              <a:rPr lang="en-US" sz="1800" dirty="0" err="1">
                <a:effectLst/>
                <a:latin typeface="+mn-lt"/>
                <a:ea typeface="ＭＳ 明朝"/>
                <a:cs typeface="Times New Roman"/>
              </a:rPr>
              <a:t>esse</a:t>
            </a:r>
            <a:r>
              <a:rPr lang="en-US" sz="1800" dirty="0">
                <a:effectLst/>
                <a:latin typeface="+mn-lt"/>
                <a:ea typeface="ＭＳ 明朝"/>
                <a:cs typeface="Times New Roman"/>
              </a:rPr>
              <a:t> </a:t>
            </a:r>
            <a:r>
              <a:rPr lang="en-US" sz="1800" dirty="0" err="1">
                <a:effectLst/>
                <a:latin typeface="+mn-lt"/>
                <a:ea typeface="ＭＳ 明朝"/>
                <a:cs typeface="Times New Roman"/>
              </a:rPr>
              <a:t>molestie</a:t>
            </a:r>
            <a:r>
              <a:rPr lang="en-US" sz="1800" dirty="0">
                <a:effectLst/>
                <a:latin typeface="+mn-lt"/>
                <a:ea typeface="ＭＳ 明朝"/>
                <a:cs typeface="Times New Roman"/>
              </a:rPr>
              <a:t> </a:t>
            </a:r>
            <a:r>
              <a:rPr lang="en-US" sz="1800" dirty="0" err="1">
                <a:effectLst/>
                <a:latin typeface="+mn-lt"/>
                <a:ea typeface="ＭＳ 明朝"/>
                <a:cs typeface="Times New Roman"/>
              </a:rPr>
              <a:t>consequat</a:t>
            </a:r>
            <a:r>
              <a:rPr lang="en-US" sz="1800" dirty="0">
                <a:effectLst/>
                <a:latin typeface="+mn-lt"/>
                <a:ea typeface="ＭＳ 明朝"/>
                <a:cs typeface="Times New Roman"/>
              </a:rPr>
              <a:t>, </a:t>
            </a:r>
            <a:r>
              <a:rPr lang="en-US" sz="1800" dirty="0" err="1">
                <a:effectLst/>
                <a:latin typeface="+mn-lt"/>
                <a:ea typeface="ＭＳ 明朝"/>
                <a:cs typeface="Times New Roman"/>
              </a:rPr>
              <a:t>vel</a:t>
            </a:r>
            <a:r>
              <a:rPr lang="en-US" sz="1800" dirty="0">
                <a:effectLst/>
                <a:latin typeface="+mn-lt"/>
                <a:ea typeface="ＭＳ 明朝"/>
                <a:cs typeface="Times New Roman"/>
              </a:rPr>
              <a:t> </a:t>
            </a:r>
            <a:r>
              <a:rPr lang="en-US" sz="1800" dirty="0" err="1">
                <a:effectLst/>
                <a:latin typeface="+mn-lt"/>
                <a:ea typeface="ＭＳ 明朝"/>
                <a:cs typeface="Times New Roman"/>
              </a:rPr>
              <a:t>illum</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eu</a:t>
            </a:r>
            <a:r>
              <a:rPr lang="en-US" sz="1800" dirty="0">
                <a:effectLst/>
                <a:latin typeface="+mn-lt"/>
                <a:ea typeface="ＭＳ 明朝"/>
                <a:cs typeface="Times New Roman"/>
              </a:rPr>
              <a:t> </a:t>
            </a:r>
            <a:r>
              <a:rPr lang="en-US" sz="1800" dirty="0" err="1">
                <a:effectLst/>
                <a:latin typeface="+mn-lt"/>
                <a:ea typeface="ＭＳ 明朝"/>
                <a:cs typeface="Times New Roman"/>
              </a:rPr>
              <a:t>feugiat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facilisis</a:t>
            </a:r>
            <a:r>
              <a:rPr lang="en-US" sz="1800" dirty="0">
                <a:effectLst/>
                <a:latin typeface="+mn-lt"/>
                <a:ea typeface="ＭＳ 明朝"/>
                <a:cs typeface="Times New Roman"/>
              </a:rPr>
              <a:t> at </a:t>
            </a:r>
            <a:r>
              <a:rPr lang="en-US" sz="1800" dirty="0" err="1">
                <a:effectLst/>
                <a:latin typeface="+mn-lt"/>
                <a:ea typeface="ＭＳ 明朝"/>
                <a:cs typeface="Times New Roman"/>
              </a:rPr>
              <a:t>vero</a:t>
            </a:r>
            <a:r>
              <a:rPr lang="en-US" sz="1800" dirty="0">
                <a:effectLst/>
                <a:latin typeface="+mn-lt"/>
                <a:ea typeface="ＭＳ 明朝"/>
                <a:cs typeface="Times New Roman"/>
              </a:rPr>
              <a:t> </a:t>
            </a:r>
            <a:r>
              <a:rPr lang="en-US" sz="1800" dirty="0" err="1">
                <a:effectLst/>
                <a:latin typeface="+mn-lt"/>
                <a:ea typeface="ＭＳ 明朝"/>
                <a:cs typeface="Times New Roman"/>
              </a:rPr>
              <a:t>eros</a:t>
            </a:r>
            <a:r>
              <a:rPr lang="en-US" sz="1800" dirty="0">
                <a:effectLst/>
                <a:latin typeface="+mn-lt"/>
                <a:ea typeface="ＭＳ 明朝"/>
                <a:cs typeface="Times New Roman"/>
              </a:rPr>
              <a:t> et </a:t>
            </a:r>
            <a:r>
              <a:rPr lang="en-US" sz="1800" dirty="0" err="1">
                <a:effectLst/>
                <a:latin typeface="+mn-lt"/>
                <a:ea typeface="ＭＳ 明朝"/>
                <a:cs typeface="Times New Roman"/>
              </a:rPr>
              <a:t>accumsan</a:t>
            </a:r>
            <a:r>
              <a:rPr lang="en-US" sz="1800" dirty="0">
                <a:effectLst/>
                <a:latin typeface="+mn-lt"/>
                <a:ea typeface="ＭＳ 明朝"/>
                <a:cs typeface="Times New Roman"/>
              </a:rPr>
              <a:t> et </a:t>
            </a:r>
            <a:r>
              <a:rPr lang="en-US" sz="1800" dirty="0" err="1">
                <a:effectLst/>
                <a:latin typeface="+mn-lt"/>
                <a:ea typeface="ＭＳ 明朝"/>
                <a:cs typeface="Times New Roman"/>
              </a:rPr>
              <a:t>iusto</a:t>
            </a:r>
            <a:r>
              <a:rPr lang="en-US" sz="1800" dirty="0">
                <a:effectLst/>
                <a:latin typeface="+mn-lt"/>
                <a:ea typeface="ＭＳ 明朝"/>
                <a:cs typeface="Times New Roman"/>
              </a:rPr>
              <a:t> </a:t>
            </a:r>
            <a:r>
              <a:rPr lang="en-US" sz="1800" dirty="0" err="1">
                <a:effectLst/>
                <a:latin typeface="+mn-lt"/>
                <a:ea typeface="ＭＳ 明朝"/>
                <a:cs typeface="Times New Roman"/>
              </a:rPr>
              <a:t>odio</a:t>
            </a:r>
            <a:r>
              <a:rPr lang="en-US" sz="1800" dirty="0">
                <a:effectLst/>
                <a:latin typeface="+mn-lt"/>
                <a:ea typeface="ＭＳ 明朝"/>
                <a:cs typeface="Times New Roman"/>
              </a:rPr>
              <a:t> </a:t>
            </a:r>
            <a:r>
              <a:rPr lang="en-US" sz="1800" dirty="0" err="1">
                <a:effectLst/>
                <a:latin typeface="+mn-lt"/>
                <a:ea typeface="ＭＳ 明朝"/>
                <a:cs typeface="Times New Roman"/>
              </a:rPr>
              <a:t>dignissim</a:t>
            </a:r>
            <a:r>
              <a:rPr lang="en-US" sz="1800" dirty="0">
                <a:effectLst/>
                <a:latin typeface="+mn-lt"/>
                <a:ea typeface="ＭＳ 明朝"/>
                <a:cs typeface="Times New Roman"/>
              </a:rPr>
              <a:t> qui </a:t>
            </a:r>
            <a:r>
              <a:rPr lang="en-US" sz="1800" dirty="0" err="1">
                <a:effectLst/>
                <a:latin typeface="+mn-lt"/>
                <a:ea typeface="ＭＳ 明朝"/>
                <a:cs typeface="Times New Roman"/>
              </a:rPr>
              <a:t>blandit</a:t>
            </a:r>
            <a:r>
              <a:rPr lang="en-US" sz="1800" dirty="0">
                <a:effectLst/>
                <a:latin typeface="+mn-lt"/>
                <a:ea typeface="ＭＳ 明朝"/>
                <a:cs typeface="Times New Roman"/>
              </a:rPr>
              <a:t> </a:t>
            </a:r>
            <a:r>
              <a:rPr lang="en-US" sz="1800" dirty="0" err="1">
                <a:effectLst/>
                <a:latin typeface="+mn-lt"/>
                <a:ea typeface="ＭＳ 明朝"/>
                <a:cs typeface="Times New Roman"/>
              </a:rPr>
              <a:t>praesent</a:t>
            </a:r>
            <a:r>
              <a:rPr lang="en-US" sz="1800" dirty="0">
                <a:effectLst/>
                <a:latin typeface="+mn-lt"/>
                <a:ea typeface="ＭＳ 明朝"/>
                <a:cs typeface="Times New Roman"/>
              </a:rPr>
              <a:t> </a:t>
            </a:r>
            <a:r>
              <a:rPr lang="en-US" sz="1800" dirty="0" err="1">
                <a:effectLst/>
                <a:latin typeface="+mn-lt"/>
                <a:ea typeface="ＭＳ 明朝"/>
                <a:cs typeface="Times New Roman"/>
              </a:rPr>
              <a:t>luptatum</a:t>
            </a:r>
            <a:r>
              <a:rPr lang="en-US" sz="1800" dirty="0">
                <a:effectLst/>
                <a:latin typeface="+mn-lt"/>
                <a:ea typeface="ＭＳ 明朝"/>
                <a:cs typeface="Times New Roman"/>
              </a:rPr>
              <a:t> </a:t>
            </a:r>
            <a:r>
              <a:rPr lang="en-US" sz="1800" dirty="0" err="1">
                <a:effectLst/>
                <a:latin typeface="+mn-lt"/>
                <a:ea typeface="ＭＳ 明朝"/>
                <a:cs typeface="Times New Roman"/>
              </a:rPr>
              <a:t>zzril</a:t>
            </a:r>
            <a:r>
              <a:rPr lang="en-US" sz="1800" dirty="0">
                <a:effectLst/>
                <a:latin typeface="+mn-lt"/>
                <a:ea typeface="ＭＳ 明朝"/>
                <a:cs typeface="Times New Roman"/>
              </a:rPr>
              <a:t> </a:t>
            </a:r>
            <a:r>
              <a:rPr lang="en-US" sz="1800" dirty="0" err="1">
                <a:effectLst/>
                <a:latin typeface="+mn-lt"/>
                <a:ea typeface="ＭＳ 明朝"/>
                <a:cs typeface="Times New Roman"/>
              </a:rPr>
              <a:t>delenit</a:t>
            </a:r>
            <a:r>
              <a:rPr lang="en-US" sz="1800" dirty="0">
                <a:effectLst/>
                <a:latin typeface="+mn-lt"/>
                <a:ea typeface="ＭＳ 明朝"/>
                <a:cs typeface="Times New Roman"/>
              </a:rPr>
              <a:t> </a:t>
            </a:r>
            <a:r>
              <a:rPr lang="en-US" sz="1800" dirty="0" err="1">
                <a:effectLst/>
                <a:latin typeface="+mn-lt"/>
                <a:ea typeface="ＭＳ 明朝"/>
                <a:cs typeface="Times New Roman"/>
              </a:rPr>
              <a:t>augue</a:t>
            </a:r>
            <a:r>
              <a:rPr lang="en-US" sz="1800" dirty="0">
                <a:effectLst/>
                <a:latin typeface="+mn-lt"/>
                <a:ea typeface="ＭＳ 明朝"/>
                <a:cs typeface="Times New Roman"/>
              </a:rPr>
              <a:t> </a:t>
            </a:r>
            <a:r>
              <a:rPr lang="en-US" sz="1800" dirty="0" err="1">
                <a:effectLst/>
                <a:latin typeface="+mn-lt"/>
                <a:ea typeface="ＭＳ 明朝"/>
                <a:cs typeface="Times New Roman"/>
              </a:rPr>
              <a:t>duis</a:t>
            </a:r>
            <a:r>
              <a:rPr lang="en-US" sz="1800" dirty="0">
                <a:effectLst/>
                <a:latin typeface="+mn-lt"/>
                <a:ea typeface="ＭＳ 明朝"/>
                <a:cs typeface="Times New Roman"/>
              </a:rPr>
              <a:t> </a:t>
            </a:r>
            <a:r>
              <a:rPr lang="en-US" sz="1800" dirty="0" err="1">
                <a:effectLst/>
                <a:latin typeface="+mn-lt"/>
                <a:ea typeface="ＭＳ 明朝"/>
                <a:cs typeface="Times New Roman"/>
              </a:rPr>
              <a:t>dolore</a:t>
            </a:r>
            <a:r>
              <a:rPr lang="en-US" sz="1800" dirty="0">
                <a:effectLst/>
                <a:latin typeface="+mn-lt"/>
                <a:ea typeface="ＭＳ 明朝"/>
                <a:cs typeface="Times New Roman"/>
              </a:rPr>
              <a:t> </a:t>
            </a:r>
            <a:r>
              <a:rPr lang="en-US" sz="1800" dirty="0" err="1">
                <a:effectLst/>
                <a:latin typeface="+mn-lt"/>
                <a:ea typeface="ＭＳ 明朝"/>
                <a:cs typeface="Times New Roman"/>
              </a:rPr>
              <a:t>te</a:t>
            </a:r>
            <a:r>
              <a:rPr lang="en-US" sz="1800" dirty="0">
                <a:effectLst/>
                <a:latin typeface="+mn-lt"/>
                <a:ea typeface="ＭＳ 明朝"/>
                <a:cs typeface="Times New Roman"/>
              </a:rPr>
              <a:t> </a:t>
            </a:r>
            <a:r>
              <a:rPr lang="en-US" sz="1800" dirty="0" err="1">
                <a:effectLst/>
                <a:latin typeface="+mn-lt"/>
                <a:ea typeface="ＭＳ 明朝"/>
                <a:cs typeface="Times New Roman"/>
              </a:rPr>
              <a:t>feugait</a:t>
            </a:r>
            <a:r>
              <a:rPr lang="en-US" sz="1800" dirty="0">
                <a:effectLst/>
                <a:latin typeface="+mn-lt"/>
                <a:ea typeface="ＭＳ 明朝"/>
                <a:cs typeface="Times New Roman"/>
              </a:rPr>
              <a:t> </a:t>
            </a:r>
            <a:r>
              <a:rPr lang="en-US" sz="1800" dirty="0" err="1">
                <a:effectLst/>
                <a:latin typeface="+mn-lt"/>
                <a:ea typeface="ＭＳ 明朝"/>
                <a:cs typeface="Times New Roman"/>
              </a:rPr>
              <a:t>nulla</a:t>
            </a:r>
            <a:r>
              <a:rPr lang="en-US" sz="1800" dirty="0">
                <a:effectLst/>
                <a:latin typeface="+mn-lt"/>
                <a:ea typeface="ＭＳ 明朝"/>
                <a:cs typeface="Times New Roman"/>
              </a:rPr>
              <a:t> </a:t>
            </a:r>
            <a:r>
              <a:rPr lang="en-US" sz="1800" dirty="0" err="1">
                <a:effectLst/>
                <a:latin typeface="+mn-lt"/>
                <a:ea typeface="ＭＳ 明朝"/>
                <a:cs typeface="Times New Roman"/>
              </a:rPr>
              <a:t>facilisi</a:t>
            </a:r>
            <a:r>
              <a:rPr lang="en-US" sz="1800" dirty="0">
                <a:effectLst/>
                <a:latin typeface="+mn-lt"/>
                <a:ea typeface="ＭＳ 明朝"/>
                <a:cs typeface="Times New Roman"/>
              </a:rPr>
              <a:t>. </a:t>
            </a:r>
          </a:p>
          <a:p>
            <a:r>
              <a:rPr lang="en-US" sz="1800" dirty="0">
                <a:effectLst/>
                <a:latin typeface="+mn-lt"/>
                <a:ea typeface="ＭＳ 明朝"/>
                <a:cs typeface="Times New Roman"/>
              </a:rPr>
              <a:t>Nam liber </a:t>
            </a:r>
            <a:r>
              <a:rPr lang="en-US" sz="1800" dirty="0" err="1">
                <a:effectLst/>
                <a:latin typeface="+mn-lt"/>
                <a:ea typeface="ＭＳ 明朝"/>
                <a:cs typeface="Times New Roman"/>
              </a:rPr>
              <a:t>tempor</a:t>
            </a:r>
            <a:r>
              <a:rPr lang="en-US" sz="1800" dirty="0">
                <a:effectLst/>
                <a:latin typeface="+mn-lt"/>
                <a:ea typeface="ＭＳ 明朝"/>
                <a:cs typeface="Times New Roman"/>
              </a:rPr>
              <a:t> cum </a:t>
            </a:r>
            <a:r>
              <a:rPr lang="en-US" sz="1800" dirty="0" err="1">
                <a:effectLst/>
                <a:latin typeface="+mn-lt"/>
                <a:ea typeface="ＭＳ 明朝"/>
                <a:cs typeface="Times New Roman"/>
              </a:rPr>
              <a:t>soluta</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eleifend</a:t>
            </a:r>
            <a:r>
              <a:rPr lang="en-US" sz="1800" dirty="0">
                <a:effectLst/>
                <a:latin typeface="+mn-lt"/>
                <a:ea typeface="ＭＳ 明朝"/>
                <a:cs typeface="Times New Roman"/>
              </a:rPr>
              <a:t> option </a:t>
            </a:r>
            <a:r>
              <a:rPr lang="en-US" sz="1800" dirty="0" err="1">
                <a:effectLst/>
                <a:latin typeface="+mn-lt"/>
                <a:ea typeface="ＭＳ 明朝"/>
                <a:cs typeface="Times New Roman"/>
              </a:rPr>
              <a:t>congue</a:t>
            </a:r>
            <a:r>
              <a:rPr lang="en-US" sz="1800" dirty="0">
                <a:effectLst/>
                <a:latin typeface="+mn-lt"/>
                <a:ea typeface="ＭＳ 明朝"/>
                <a:cs typeface="Times New Roman"/>
              </a:rPr>
              <a:t> </a:t>
            </a:r>
            <a:r>
              <a:rPr lang="en-US" sz="1800" dirty="0" err="1">
                <a:effectLst/>
                <a:latin typeface="+mn-lt"/>
                <a:ea typeface="ＭＳ 明朝"/>
                <a:cs typeface="Times New Roman"/>
              </a:rPr>
              <a:t>nihil</a:t>
            </a:r>
            <a:r>
              <a:rPr lang="en-US" sz="1800" dirty="0">
                <a:effectLst/>
                <a:latin typeface="+mn-lt"/>
                <a:ea typeface="ＭＳ 明朝"/>
                <a:cs typeface="Times New Roman"/>
              </a:rPr>
              <a:t> </a:t>
            </a:r>
            <a:r>
              <a:rPr lang="en-US" sz="1800" dirty="0" err="1">
                <a:effectLst/>
                <a:latin typeface="+mn-lt"/>
                <a:ea typeface="ＭＳ 明朝"/>
                <a:cs typeface="Times New Roman"/>
              </a:rPr>
              <a:t>imperdiet</a:t>
            </a:r>
            <a:r>
              <a:rPr lang="en-US" sz="1800" dirty="0">
                <a:effectLst/>
                <a:latin typeface="+mn-lt"/>
                <a:ea typeface="ＭＳ 明朝"/>
                <a:cs typeface="Times New Roman"/>
              </a:rPr>
              <a:t> doming id quod </a:t>
            </a:r>
            <a:r>
              <a:rPr lang="en-US" sz="1800" dirty="0" err="1">
                <a:effectLst/>
                <a:latin typeface="+mn-lt"/>
                <a:ea typeface="ＭＳ 明朝"/>
                <a:cs typeface="Times New Roman"/>
              </a:rPr>
              <a:t>mazim</a:t>
            </a:r>
            <a:r>
              <a:rPr lang="en-US" sz="1800" dirty="0">
                <a:effectLst/>
                <a:latin typeface="+mn-lt"/>
                <a:ea typeface="ＭＳ 明朝"/>
                <a:cs typeface="Times New Roman"/>
              </a:rPr>
              <a:t> </a:t>
            </a:r>
            <a:r>
              <a:rPr lang="en-US" sz="1800" dirty="0" err="1">
                <a:effectLst/>
                <a:latin typeface="+mn-lt"/>
                <a:ea typeface="ＭＳ 明朝"/>
                <a:cs typeface="Times New Roman"/>
              </a:rPr>
              <a:t>placerat</a:t>
            </a:r>
            <a:r>
              <a:rPr lang="en-US" sz="1800" dirty="0">
                <a:effectLst/>
                <a:latin typeface="+mn-lt"/>
                <a:ea typeface="ＭＳ 明朝"/>
                <a:cs typeface="Times New Roman"/>
              </a:rPr>
              <a:t> facer </a:t>
            </a:r>
            <a:r>
              <a:rPr lang="en-US" sz="1800" dirty="0" err="1">
                <a:effectLst/>
                <a:latin typeface="+mn-lt"/>
                <a:ea typeface="ＭＳ 明朝"/>
                <a:cs typeface="Times New Roman"/>
              </a:rPr>
              <a:t>possim</a:t>
            </a:r>
            <a:r>
              <a:rPr lang="en-US" sz="1800" dirty="0">
                <a:effectLst/>
                <a:latin typeface="+mn-lt"/>
                <a:ea typeface="ＭＳ 明朝"/>
                <a:cs typeface="Times New Roman"/>
              </a:rPr>
              <a:t> </a:t>
            </a:r>
            <a:r>
              <a:rPr lang="en-US" sz="1800" dirty="0" err="1">
                <a:effectLst/>
                <a:latin typeface="+mn-lt"/>
                <a:ea typeface="ＭＳ 明朝"/>
                <a:cs typeface="Times New Roman"/>
              </a:rPr>
              <a:t>assum</a:t>
            </a:r>
            <a:r>
              <a:rPr lang="en-US" sz="1800" dirty="0">
                <a:effectLst/>
                <a:latin typeface="+mn-lt"/>
                <a:ea typeface="ＭＳ 明朝"/>
                <a:cs typeface="Times New Roman"/>
              </a:rPr>
              <a:t>. </a:t>
            </a:r>
          </a:p>
          <a:p>
            <a:r>
              <a:rPr lang="en-US" sz="1800" dirty="0" err="1">
                <a:effectLst/>
                <a:latin typeface="+mn-lt"/>
                <a:ea typeface="ＭＳ 明朝"/>
                <a:cs typeface="Times New Roman"/>
              </a:rPr>
              <a:t>Typi</a:t>
            </a:r>
            <a:r>
              <a:rPr lang="en-US" sz="1800" dirty="0">
                <a:effectLst/>
                <a:latin typeface="+mn-lt"/>
                <a:ea typeface="ＭＳ 明朝"/>
                <a:cs typeface="Times New Roman"/>
              </a:rPr>
              <a:t> non </a:t>
            </a:r>
            <a:r>
              <a:rPr lang="en-US" sz="1800" dirty="0" err="1">
                <a:effectLst/>
                <a:latin typeface="+mn-lt"/>
                <a:ea typeface="ＭＳ 明朝"/>
                <a:cs typeface="Times New Roman"/>
              </a:rPr>
              <a:t>habent</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insitam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usus</a:t>
            </a:r>
            <a:r>
              <a:rPr lang="en-US" sz="1800" dirty="0">
                <a:effectLst/>
                <a:latin typeface="+mn-lt"/>
                <a:ea typeface="ＭＳ 明朝"/>
                <a:cs typeface="Times New Roman"/>
              </a:rPr>
              <a:t> </a:t>
            </a:r>
            <a:r>
              <a:rPr lang="en-US" sz="1800" dirty="0" err="1">
                <a:effectLst/>
                <a:latin typeface="+mn-lt"/>
                <a:ea typeface="ＭＳ 明朝"/>
                <a:cs typeface="Times New Roman"/>
              </a:rPr>
              <a:t>legentis</a:t>
            </a:r>
            <a:r>
              <a:rPr lang="en-US" sz="1800" dirty="0">
                <a:effectLst/>
                <a:latin typeface="+mn-lt"/>
                <a:ea typeface="ＭＳ 明朝"/>
                <a:cs typeface="Times New Roman"/>
              </a:rPr>
              <a:t> in </a:t>
            </a:r>
            <a:r>
              <a:rPr lang="en-US" sz="1800" dirty="0" err="1">
                <a:effectLst/>
                <a:latin typeface="+mn-lt"/>
                <a:ea typeface="ＭＳ 明朝"/>
                <a:cs typeface="Times New Roman"/>
              </a:rPr>
              <a:t>iis</a:t>
            </a:r>
            <a:r>
              <a:rPr lang="en-US" sz="1800" dirty="0">
                <a:effectLst/>
                <a:latin typeface="+mn-lt"/>
                <a:ea typeface="ＭＳ 明朝"/>
                <a:cs typeface="Times New Roman"/>
              </a:rPr>
              <a:t> qui </a:t>
            </a:r>
            <a:r>
              <a:rPr lang="en-US" sz="1800" dirty="0" err="1">
                <a:effectLst/>
                <a:latin typeface="+mn-lt"/>
                <a:ea typeface="ＭＳ 明朝"/>
                <a:cs typeface="Times New Roman"/>
              </a:rPr>
              <a:t>facit</a:t>
            </a:r>
            <a:r>
              <a:rPr lang="en-US" sz="1800" dirty="0">
                <a:effectLst/>
                <a:latin typeface="+mn-lt"/>
                <a:ea typeface="ＭＳ 明朝"/>
                <a:cs typeface="Times New Roman"/>
              </a:rPr>
              <a:t> </a:t>
            </a:r>
            <a:r>
              <a:rPr lang="en-US" sz="1800" dirty="0" err="1">
                <a:effectLst/>
                <a:latin typeface="+mn-lt"/>
                <a:ea typeface="ＭＳ 明朝"/>
                <a:cs typeface="Times New Roman"/>
              </a:rPr>
              <a:t>eorum</a:t>
            </a:r>
            <a:r>
              <a:rPr lang="en-US" sz="1800" dirty="0">
                <a:effectLst/>
                <a:latin typeface="+mn-lt"/>
                <a:ea typeface="ＭＳ 明朝"/>
                <a:cs typeface="Times New Roman"/>
              </a:rPr>
              <a:t> </a:t>
            </a:r>
            <a:r>
              <a:rPr lang="en-US" sz="1800" dirty="0" err="1">
                <a:effectLst/>
                <a:latin typeface="+mn-lt"/>
                <a:ea typeface="ＭＳ 明朝"/>
                <a:cs typeface="Times New Roman"/>
              </a:rPr>
              <a:t>claritatem</a:t>
            </a:r>
            <a:r>
              <a:rPr lang="en-US" sz="1800" dirty="0">
                <a:effectLst/>
                <a:latin typeface="+mn-lt"/>
                <a:ea typeface="ＭＳ 明朝"/>
                <a:cs typeface="Times New Roman"/>
              </a:rPr>
              <a:t>. </a:t>
            </a:r>
            <a:r>
              <a:rPr lang="en-US" sz="1800" dirty="0" err="1">
                <a:effectLst/>
                <a:latin typeface="+mn-lt"/>
                <a:ea typeface="ＭＳ 明朝"/>
                <a:cs typeface="Times New Roman"/>
              </a:rPr>
              <a:t>Investigationes</a:t>
            </a:r>
            <a:r>
              <a:rPr lang="en-US" sz="1800" dirty="0">
                <a:effectLst/>
                <a:latin typeface="+mn-lt"/>
                <a:ea typeface="ＭＳ 明朝"/>
                <a:cs typeface="Times New Roman"/>
              </a:rPr>
              <a:t> </a:t>
            </a:r>
            <a:r>
              <a:rPr lang="en-US" sz="1800" dirty="0" err="1">
                <a:effectLst/>
                <a:latin typeface="+mn-lt"/>
                <a:ea typeface="ＭＳ 明朝"/>
                <a:cs typeface="Times New Roman"/>
              </a:rPr>
              <a:t>demonstraverunt</a:t>
            </a:r>
            <a:r>
              <a:rPr lang="en-US" sz="1800" dirty="0">
                <a:effectLst/>
                <a:latin typeface="+mn-lt"/>
                <a:ea typeface="ＭＳ 明朝"/>
                <a:cs typeface="Times New Roman"/>
              </a:rPr>
              <a:t> </a:t>
            </a:r>
            <a:r>
              <a:rPr lang="en-US" sz="1800" dirty="0" err="1">
                <a:effectLst/>
                <a:latin typeface="+mn-lt"/>
                <a:ea typeface="ＭＳ 明朝"/>
                <a:cs typeface="Times New Roman"/>
              </a:rPr>
              <a:t>lectores</a:t>
            </a:r>
            <a:r>
              <a:rPr lang="en-US" sz="1800" dirty="0">
                <a:effectLst/>
                <a:latin typeface="+mn-lt"/>
                <a:ea typeface="ＭＳ 明朝"/>
                <a:cs typeface="Times New Roman"/>
              </a:rPr>
              <a:t> </a:t>
            </a:r>
            <a:r>
              <a:rPr lang="en-US" sz="1800" dirty="0" err="1">
                <a:effectLst/>
                <a:latin typeface="+mn-lt"/>
                <a:ea typeface="ＭＳ 明朝"/>
                <a:cs typeface="Times New Roman"/>
              </a:rPr>
              <a:t>legere</a:t>
            </a:r>
            <a:r>
              <a:rPr lang="en-US" sz="1800" dirty="0">
                <a:effectLst/>
                <a:latin typeface="+mn-lt"/>
                <a:ea typeface="ＭＳ 明朝"/>
                <a:cs typeface="Times New Roman"/>
              </a:rPr>
              <a:t> me </a:t>
            </a:r>
            <a:r>
              <a:rPr lang="en-US" sz="1800" dirty="0" err="1">
                <a:effectLst/>
                <a:latin typeface="+mn-lt"/>
                <a:ea typeface="ＭＳ 明朝"/>
                <a:cs typeface="Times New Roman"/>
              </a:rPr>
              <a:t>lius</a:t>
            </a:r>
            <a:r>
              <a:rPr lang="en-US" sz="1800" dirty="0">
                <a:effectLst/>
                <a:latin typeface="+mn-lt"/>
                <a:ea typeface="ＭＳ 明朝"/>
                <a:cs typeface="Times New Roman"/>
              </a:rPr>
              <a:t> quod ii </a:t>
            </a:r>
            <a:r>
              <a:rPr lang="en-US" sz="1800" dirty="0" err="1">
                <a:effectLst/>
                <a:latin typeface="+mn-lt"/>
                <a:ea typeface="ＭＳ 明朝"/>
                <a:cs typeface="Times New Roman"/>
              </a:rPr>
              <a:t>legunt</a:t>
            </a:r>
            <a:r>
              <a:rPr lang="en-US" sz="1800" dirty="0">
                <a:effectLst/>
                <a:latin typeface="+mn-lt"/>
                <a:ea typeface="ＭＳ 明朝"/>
                <a:cs typeface="Times New Roman"/>
              </a:rPr>
              <a:t> </a:t>
            </a:r>
            <a:r>
              <a:rPr lang="en-US" sz="1800" dirty="0" err="1">
                <a:effectLst/>
                <a:latin typeface="+mn-lt"/>
                <a:ea typeface="ＭＳ 明朝"/>
                <a:cs typeface="Times New Roman"/>
              </a:rPr>
              <a:t>saepius</a:t>
            </a:r>
            <a:r>
              <a:rPr lang="en-US" sz="1800" dirty="0">
                <a:effectLst/>
                <a:latin typeface="+mn-lt"/>
                <a:ea typeface="ＭＳ 明朝"/>
                <a:cs typeface="Times New Roman"/>
              </a:rPr>
              <a:t>. </a:t>
            </a:r>
            <a:r>
              <a:rPr lang="en-US" sz="1800" dirty="0" err="1">
                <a:effectLst/>
                <a:latin typeface="+mn-lt"/>
                <a:ea typeface="ＭＳ 明朝"/>
                <a:cs typeface="Times New Roman"/>
              </a:rPr>
              <a:t>Claritas</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etiam</a:t>
            </a:r>
            <a:r>
              <a:rPr lang="en-US" sz="1800" dirty="0">
                <a:effectLst/>
                <a:latin typeface="+mn-lt"/>
                <a:ea typeface="ＭＳ 明朝"/>
                <a:cs typeface="Times New Roman"/>
              </a:rPr>
              <a:t> </a:t>
            </a:r>
            <a:r>
              <a:rPr lang="en-US" sz="1800" dirty="0" err="1">
                <a:effectLst/>
                <a:latin typeface="+mn-lt"/>
                <a:ea typeface="ＭＳ 明朝"/>
                <a:cs typeface="Times New Roman"/>
              </a:rPr>
              <a:t>processus</a:t>
            </a:r>
            <a:r>
              <a:rPr lang="en-US" sz="1800" dirty="0">
                <a:effectLst/>
                <a:latin typeface="+mn-lt"/>
                <a:ea typeface="ＭＳ 明朝"/>
                <a:cs typeface="Times New Roman"/>
              </a:rPr>
              <a:t> </a:t>
            </a:r>
            <a:r>
              <a:rPr lang="en-US" sz="1800" dirty="0" err="1">
                <a:effectLst/>
                <a:latin typeface="+mn-lt"/>
                <a:ea typeface="ＭＳ 明朝"/>
                <a:cs typeface="Times New Roman"/>
              </a:rPr>
              <a:t>dynamicus</a:t>
            </a:r>
            <a:r>
              <a:rPr lang="en-US" sz="1800" dirty="0">
                <a:effectLst/>
                <a:latin typeface="+mn-lt"/>
                <a:ea typeface="ＭＳ 明朝"/>
                <a:cs typeface="Times New Roman"/>
              </a:rPr>
              <a:t>, qui sequitur </a:t>
            </a:r>
            <a:r>
              <a:rPr lang="en-US" sz="1800" dirty="0" err="1">
                <a:effectLst/>
                <a:latin typeface="+mn-lt"/>
                <a:ea typeface="ＭＳ 明朝"/>
                <a:cs typeface="Times New Roman"/>
              </a:rPr>
              <a:t>mutationem</a:t>
            </a:r>
            <a:r>
              <a:rPr lang="en-US" sz="1800" dirty="0">
                <a:effectLst/>
                <a:latin typeface="+mn-lt"/>
                <a:ea typeface="ＭＳ 明朝"/>
                <a:cs typeface="Times New Roman"/>
              </a:rPr>
              <a:t> </a:t>
            </a:r>
            <a:r>
              <a:rPr lang="en-US" sz="1800" dirty="0" err="1">
                <a:effectLst/>
                <a:latin typeface="+mn-lt"/>
                <a:ea typeface="ＭＳ 明朝"/>
                <a:cs typeface="Times New Roman"/>
              </a:rPr>
              <a:t>consuetudium</a:t>
            </a:r>
            <a:r>
              <a:rPr lang="en-US" sz="1800" dirty="0">
                <a:effectLst/>
                <a:latin typeface="+mn-lt"/>
                <a:ea typeface="ＭＳ 明朝"/>
                <a:cs typeface="Times New Roman"/>
              </a:rPr>
              <a:t> </a:t>
            </a:r>
            <a:r>
              <a:rPr lang="en-US" sz="1800" dirty="0" err="1">
                <a:effectLst/>
                <a:latin typeface="+mn-lt"/>
                <a:ea typeface="ＭＳ 明朝"/>
                <a:cs typeface="Times New Roman"/>
              </a:rPr>
              <a:t>lectorum</a:t>
            </a:r>
            <a:r>
              <a:rPr lang="en-US" sz="1800" dirty="0">
                <a:effectLst/>
                <a:latin typeface="+mn-lt"/>
                <a:ea typeface="ＭＳ 明朝"/>
                <a:cs typeface="Times New Roman"/>
              </a:rPr>
              <a:t>. </a:t>
            </a:r>
          </a:p>
          <a:p>
            <a:r>
              <a:rPr lang="en-US" sz="1800" dirty="0" err="1">
                <a:effectLst/>
                <a:latin typeface="+mn-lt"/>
                <a:ea typeface="ＭＳ 明朝"/>
                <a:cs typeface="Times New Roman"/>
              </a:rPr>
              <a:t>Mirum</a:t>
            </a:r>
            <a:r>
              <a:rPr lang="en-US" sz="1800" dirty="0">
                <a:effectLst/>
                <a:latin typeface="+mn-lt"/>
                <a:ea typeface="ＭＳ 明朝"/>
                <a:cs typeface="Times New Roman"/>
              </a:rPr>
              <a:t> </a:t>
            </a:r>
            <a:r>
              <a:rPr lang="en-US" sz="1800" dirty="0" err="1">
                <a:effectLst/>
                <a:latin typeface="+mn-lt"/>
                <a:ea typeface="ＭＳ 明朝"/>
                <a:cs typeface="Times New Roman"/>
              </a:rPr>
              <a:t>est</a:t>
            </a:r>
            <a:r>
              <a:rPr lang="en-US" sz="1800" dirty="0">
                <a:effectLst/>
                <a:latin typeface="+mn-lt"/>
                <a:ea typeface="ＭＳ 明朝"/>
                <a:cs typeface="Times New Roman"/>
              </a:rPr>
              <a:t> </a:t>
            </a:r>
            <a:r>
              <a:rPr lang="en-US" sz="1800" dirty="0" err="1">
                <a:effectLst/>
                <a:latin typeface="+mn-lt"/>
                <a:ea typeface="ＭＳ 明朝"/>
                <a:cs typeface="Times New Roman"/>
              </a:rPr>
              <a:t>notare</a:t>
            </a:r>
            <a:r>
              <a:rPr lang="en-US" sz="1800" dirty="0">
                <a:effectLst/>
                <a:latin typeface="+mn-lt"/>
                <a:ea typeface="ＭＳ 明朝"/>
                <a:cs typeface="Times New Roman"/>
              </a:rPr>
              <a:t> quam </a:t>
            </a:r>
            <a:r>
              <a:rPr lang="en-US" sz="1800" dirty="0" err="1">
                <a:effectLst/>
                <a:latin typeface="+mn-lt"/>
                <a:ea typeface="ＭＳ 明朝"/>
                <a:cs typeface="Times New Roman"/>
              </a:rPr>
              <a:t>littera</a:t>
            </a:r>
            <a:r>
              <a:rPr lang="en-US" sz="1800" dirty="0">
                <a:effectLst/>
                <a:latin typeface="+mn-lt"/>
                <a:ea typeface="ＭＳ 明朝"/>
                <a:cs typeface="Times New Roman"/>
              </a:rPr>
              <a:t> </a:t>
            </a:r>
            <a:r>
              <a:rPr lang="en-US" sz="1800" dirty="0" err="1">
                <a:effectLst/>
                <a:latin typeface="+mn-lt"/>
                <a:ea typeface="ＭＳ 明朝"/>
                <a:cs typeface="Times New Roman"/>
              </a:rPr>
              <a:t>gothica</a:t>
            </a:r>
            <a:r>
              <a:rPr lang="en-US" sz="1800" dirty="0">
                <a:effectLst/>
                <a:latin typeface="+mn-lt"/>
                <a:ea typeface="ＭＳ 明朝"/>
                <a:cs typeface="Times New Roman"/>
              </a:rPr>
              <a:t>, quam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putamus</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claram</a:t>
            </a:r>
            <a:r>
              <a:rPr lang="en-US" sz="1800" dirty="0">
                <a:effectLst/>
                <a:latin typeface="+mn-lt"/>
                <a:ea typeface="ＭＳ 明朝"/>
                <a:cs typeface="Times New Roman"/>
              </a:rPr>
              <a:t>, </a:t>
            </a:r>
            <a:r>
              <a:rPr lang="en-US" sz="1800" dirty="0" err="1">
                <a:effectLst/>
                <a:latin typeface="+mn-lt"/>
                <a:ea typeface="ＭＳ 明朝"/>
                <a:cs typeface="Times New Roman"/>
              </a:rPr>
              <a:t>anteposuerit</a:t>
            </a:r>
            <a:r>
              <a:rPr lang="en-US" sz="1800" dirty="0">
                <a:effectLst/>
                <a:latin typeface="+mn-lt"/>
                <a:ea typeface="ＭＳ 明朝"/>
                <a:cs typeface="Times New Roman"/>
              </a:rPr>
              <a:t> </a:t>
            </a:r>
            <a:r>
              <a:rPr lang="en-US" sz="1800" dirty="0" err="1">
                <a:effectLst/>
                <a:latin typeface="+mn-lt"/>
                <a:ea typeface="ＭＳ 明朝"/>
                <a:cs typeface="Times New Roman"/>
              </a:rPr>
              <a:t>litterarum</a:t>
            </a:r>
            <a:r>
              <a:rPr lang="en-US" sz="1800" dirty="0">
                <a:effectLst/>
                <a:latin typeface="+mn-lt"/>
                <a:ea typeface="ＭＳ 明朝"/>
                <a:cs typeface="Times New Roman"/>
              </a:rPr>
              <a:t> </a:t>
            </a:r>
            <a:r>
              <a:rPr lang="en-US" sz="1800" dirty="0" err="1">
                <a:effectLst/>
                <a:latin typeface="+mn-lt"/>
                <a:ea typeface="ＭＳ 明朝"/>
                <a:cs typeface="Times New Roman"/>
              </a:rPr>
              <a:t>formas</a:t>
            </a:r>
            <a:r>
              <a:rPr lang="en-US" sz="1800" dirty="0">
                <a:effectLst/>
                <a:latin typeface="+mn-lt"/>
                <a:ea typeface="ＭＳ 明朝"/>
                <a:cs typeface="Times New Roman"/>
              </a:rPr>
              <a:t> </a:t>
            </a:r>
            <a:r>
              <a:rPr lang="en-US" sz="1800" dirty="0" err="1">
                <a:effectLst/>
                <a:latin typeface="+mn-lt"/>
                <a:ea typeface="ＭＳ 明朝"/>
                <a:cs typeface="Times New Roman"/>
              </a:rPr>
              <a:t>humanitatis</a:t>
            </a:r>
            <a:r>
              <a:rPr lang="en-US" sz="1800" dirty="0">
                <a:effectLst/>
                <a:latin typeface="+mn-lt"/>
                <a:ea typeface="ＭＳ 明朝"/>
                <a:cs typeface="Times New Roman"/>
              </a:rPr>
              <a:t> per </a:t>
            </a:r>
            <a:r>
              <a:rPr lang="en-US" sz="1800" dirty="0" err="1">
                <a:effectLst/>
                <a:latin typeface="+mn-lt"/>
                <a:ea typeface="ＭＳ 明朝"/>
                <a:cs typeface="Times New Roman"/>
              </a:rPr>
              <a:t>seacula</a:t>
            </a:r>
            <a:r>
              <a:rPr lang="en-US" sz="1800" dirty="0">
                <a:effectLst/>
                <a:latin typeface="+mn-lt"/>
                <a:ea typeface="ＭＳ 明朝"/>
                <a:cs typeface="Times New Roman"/>
              </a:rPr>
              <a:t> </a:t>
            </a:r>
            <a:r>
              <a:rPr lang="en-US" sz="1800" dirty="0" err="1">
                <a:effectLst/>
                <a:latin typeface="+mn-lt"/>
                <a:ea typeface="ＭＳ 明朝"/>
                <a:cs typeface="Times New Roman"/>
              </a:rPr>
              <a:t>quarta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et </a:t>
            </a:r>
            <a:r>
              <a:rPr lang="en-US" sz="1800" dirty="0" err="1">
                <a:effectLst/>
                <a:latin typeface="+mn-lt"/>
                <a:ea typeface="ＭＳ 明朝"/>
                <a:cs typeface="Times New Roman"/>
              </a:rPr>
              <a:t>quinta</a:t>
            </a:r>
            <a:r>
              <a:rPr lang="en-US" sz="1800" dirty="0">
                <a:effectLst/>
                <a:latin typeface="+mn-lt"/>
                <a:ea typeface="ＭＳ 明朝"/>
                <a:cs typeface="Times New Roman"/>
              </a:rPr>
              <a:t> </a:t>
            </a:r>
            <a:r>
              <a:rPr lang="en-US" sz="1800" dirty="0" err="1">
                <a:effectLst/>
                <a:latin typeface="+mn-lt"/>
                <a:ea typeface="ＭＳ 明朝"/>
                <a:cs typeface="Times New Roman"/>
              </a:rPr>
              <a:t>decima</a:t>
            </a:r>
            <a:r>
              <a:rPr lang="en-US" sz="1800" dirty="0">
                <a:effectLst/>
                <a:latin typeface="+mn-lt"/>
                <a:ea typeface="ＭＳ 明朝"/>
                <a:cs typeface="Times New Roman"/>
              </a:rPr>
              <a:t>. </a:t>
            </a:r>
            <a:r>
              <a:rPr lang="en-US" sz="1800" dirty="0" err="1">
                <a:effectLst/>
                <a:latin typeface="+mn-lt"/>
                <a:ea typeface="ＭＳ 明朝"/>
                <a:cs typeface="Times New Roman"/>
              </a:rPr>
              <a:t>Eodem</a:t>
            </a:r>
            <a:r>
              <a:rPr lang="en-US" sz="1800" dirty="0">
                <a:effectLst/>
                <a:latin typeface="+mn-lt"/>
                <a:ea typeface="ＭＳ 明朝"/>
                <a:cs typeface="Times New Roman"/>
              </a:rPr>
              <a:t> </a:t>
            </a:r>
            <a:r>
              <a:rPr lang="en-US" sz="1800" dirty="0" err="1">
                <a:effectLst/>
                <a:latin typeface="+mn-lt"/>
                <a:ea typeface="ＭＳ 明朝"/>
                <a:cs typeface="Times New Roman"/>
              </a:rPr>
              <a:t>modo</a:t>
            </a:r>
            <a:r>
              <a:rPr lang="en-US" sz="1800" dirty="0">
                <a:effectLst/>
                <a:latin typeface="+mn-lt"/>
                <a:ea typeface="ＭＳ 明朝"/>
                <a:cs typeface="Times New Roman"/>
              </a:rPr>
              <a:t> </a:t>
            </a:r>
            <a:r>
              <a:rPr lang="en-US" sz="1800" dirty="0" err="1">
                <a:effectLst/>
                <a:latin typeface="+mn-lt"/>
                <a:ea typeface="ＭＳ 明朝"/>
                <a:cs typeface="Times New Roman"/>
              </a:rPr>
              <a:t>typi</a:t>
            </a:r>
            <a:r>
              <a:rPr lang="en-US" sz="1800" dirty="0">
                <a:effectLst/>
                <a:latin typeface="+mn-lt"/>
                <a:ea typeface="ＭＳ 明朝"/>
                <a:cs typeface="Times New Roman"/>
              </a:rPr>
              <a:t>, qui </a:t>
            </a:r>
            <a:r>
              <a:rPr lang="en-US" sz="1800" dirty="0" err="1">
                <a:effectLst/>
                <a:latin typeface="+mn-lt"/>
                <a:ea typeface="ＭＳ 明朝"/>
                <a:cs typeface="Times New Roman"/>
              </a:rPr>
              <a:t>nunc</a:t>
            </a:r>
            <a:r>
              <a:rPr lang="en-US" sz="1800" dirty="0">
                <a:effectLst/>
                <a:latin typeface="+mn-lt"/>
                <a:ea typeface="ＭＳ 明朝"/>
                <a:cs typeface="Times New Roman"/>
              </a:rPr>
              <a:t> </a:t>
            </a:r>
            <a:r>
              <a:rPr lang="en-US" sz="1800" dirty="0" err="1">
                <a:effectLst/>
                <a:latin typeface="+mn-lt"/>
                <a:ea typeface="ＭＳ 明朝"/>
                <a:cs typeface="Times New Roman"/>
              </a:rPr>
              <a:t>nobis</a:t>
            </a:r>
            <a:r>
              <a:rPr lang="en-US" sz="1800" dirty="0">
                <a:effectLst/>
                <a:latin typeface="+mn-lt"/>
                <a:ea typeface="ＭＳ 明朝"/>
                <a:cs typeface="Times New Roman"/>
              </a:rPr>
              <a:t> </a:t>
            </a:r>
            <a:r>
              <a:rPr lang="en-US" sz="1800" dirty="0" err="1">
                <a:effectLst/>
                <a:latin typeface="+mn-lt"/>
                <a:ea typeface="ＭＳ 明朝"/>
                <a:cs typeface="Times New Roman"/>
              </a:rPr>
              <a:t>videntur</a:t>
            </a:r>
            <a:r>
              <a:rPr lang="en-US" sz="1800" dirty="0">
                <a:effectLst/>
                <a:latin typeface="+mn-lt"/>
                <a:ea typeface="ＭＳ 明朝"/>
                <a:cs typeface="Times New Roman"/>
              </a:rPr>
              <a:t> </a:t>
            </a:r>
            <a:r>
              <a:rPr lang="en-US" sz="1800" dirty="0" err="1">
                <a:effectLst/>
                <a:latin typeface="+mn-lt"/>
                <a:ea typeface="ＭＳ 明朝"/>
                <a:cs typeface="Times New Roman"/>
              </a:rPr>
              <a:t>parum</a:t>
            </a:r>
            <a:r>
              <a:rPr lang="en-US" sz="1800" dirty="0">
                <a:effectLst/>
                <a:latin typeface="+mn-lt"/>
                <a:ea typeface="ＭＳ 明朝"/>
                <a:cs typeface="Times New Roman"/>
              </a:rPr>
              <a:t> </a:t>
            </a:r>
            <a:r>
              <a:rPr lang="en-US" sz="1800" dirty="0" err="1">
                <a:effectLst/>
                <a:latin typeface="+mn-lt"/>
                <a:ea typeface="ＭＳ 明朝"/>
                <a:cs typeface="Times New Roman"/>
              </a:rPr>
              <a:t>clari</a:t>
            </a:r>
            <a:r>
              <a:rPr lang="en-US" sz="1800" dirty="0">
                <a:effectLst/>
                <a:latin typeface="+mn-lt"/>
                <a:ea typeface="ＭＳ 明朝"/>
                <a:cs typeface="Times New Roman"/>
              </a:rPr>
              <a:t>, </a:t>
            </a:r>
            <a:r>
              <a:rPr lang="en-US" sz="1800" dirty="0" err="1">
                <a:effectLst/>
                <a:latin typeface="+mn-lt"/>
                <a:ea typeface="ＭＳ 明朝"/>
                <a:cs typeface="Times New Roman"/>
              </a:rPr>
              <a:t>fiant</a:t>
            </a:r>
            <a:r>
              <a:rPr lang="en-US" sz="1800" dirty="0">
                <a:effectLst/>
                <a:latin typeface="+mn-lt"/>
                <a:ea typeface="ＭＳ 明朝"/>
                <a:cs typeface="Times New Roman"/>
              </a:rPr>
              <a:t> </a:t>
            </a:r>
            <a:r>
              <a:rPr lang="en-US" sz="1800" dirty="0" err="1">
                <a:effectLst/>
                <a:latin typeface="+mn-lt"/>
                <a:ea typeface="ＭＳ 明朝"/>
                <a:cs typeface="Times New Roman"/>
              </a:rPr>
              <a:t>sollemnes</a:t>
            </a:r>
            <a:r>
              <a:rPr lang="en-US" sz="1800" dirty="0">
                <a:effectLst/>
                <a:latin typeface="+mn-lt"/>
                <a:ea typeface="ＭＳ 明朝"/>
                <a:cs typeface="Times New Roman"/>
              </a:rPr>
              <a:t> in </a:t>
            </a:r>
            <a:r>
              <a:rPr lang="en-US" sz="1800" dirty="0" err="1">
                <a:effectLst/>
                <a:latin typeface="+mn-lt"/>
                <a:ea typeface="ＭＳ 明朝"/>
                <a:cs typeface="Times New Roman"/>
              </a:rPr>
              <a:t>futurum</a:t>
            </a:r>
            <a:r>
              <a:rPr lang="en-US" sz="1800" dirty="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20872747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69951" y="1206606"/>
            <a:ext cx="5025712" cy="4248991"/>
          </a:xfrm>
          <a:prstGeom prst="rect">
            <a:avLst/>
          </a:prstGeo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89248" y="0"/>
            <a:ext cx="6089720" cy="6858000"/>
          </a:xfrm>
          <a:prstGeom prst="rect">
            <a:avLst/>
          </a:prstGeo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008" y="6471663"/>
            <a:ext cx="580514"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401" y="6471663"/>
            <a:ext cx="2742486" cy="249812"/>
          </a:xfrm>
          <a:prstGeom prst="rect">
            <a:avLst/>
          </a:prstGeom>
        </p:spPr>
        <p:txBody>
          <a:bodyPr vert="horz" lIns="91440" tIns="45720" rIns="91440" bIns="45720" rtlCol="0" anchor="ctr"/>
          <a:lstStyle>
            <a:lvl1pPr algn="l">
              <a:defRPr sz="1200" baseline="0">
                <a:solidFill>
                  <a:srgbClr val="655A5B"/>
                </a:solidFill>
              </a:defRPr>
            </a:lvl1pPr>
          </a:lstStyle>
          <a:p>
            <a:endParaRPr lang="en-US" dirty="0"/>
          </a:p>
        </p:txBody>
      </p:sp>
      <p:sp>
        <p:nvSpPr>
          <p:cNvPr id="7" name="Text Placeholder 15"/>
          <p:cNvSpPr>
            <a:spLocks noGrp="1"/>
          </p:cNvSpPr>
          <p:nvPr>
            <p:ph type="body" sz="quarter" idx="11" hasCustomPrompt="1"/>
          </p:nvPr>
        </p:nvSpPr>
        <p:spPr>
          <a:xfrm>
            <a:off x="269952" y="387902"/>
            <a:ext cx="5025711" cy="521222"/>
          </a:xfrm>
          <a:prstGeom prst="rect">
            <a:avLst/>
          </a:prstGeo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56793054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alphaModFix amt="20000"/>
          </a:blip>
          <a:stretch>
            <a:fillRect/>
          </a:stretch>
        </p:blipFill>
        <p:spPr>
          <a:xfrm>
            <a:off x="7920171" y="4135272"/>
            <a:ext cx="3559072" cy="2722728"/>
          </a:xfrm>
          <a:prstGeom prst="rect">
            <a:avLst/>
          </a:prstGeom>
        </p:spPr>
      </p:pic>
      <p:sp>
        <p:nvSpPr>
          <p:cNvPr id="6" name="Slide Number Placeholder 5"/>
          <p:cNvSpPr>
            <a:spLocks noGrp="1"/>
          </p:cNvSpPr>
          <p:nvPr>
            <p:ph type="sldNum" sz="quarter" idx="12"/>
          </p:nvPr>
        </p:nvSpPr>
        <p:spPr>
          <a:xfrm>
            <a:off x="9044971" y="6342703"/>
            <a:ext cx="2742486" cy="365125"/>
          </a:xfrm>
        </p:spPr>
        <p:txBody>
          <a:bodyPr/>
          <a:lstStyle>
            <a:lvl1pPr>
              <a:defRPr b="1">
                <a:solidFill>
                  <a:schemeClr val="tx1">
                    <a:lumMod val="75000"/>
                    <a:lumOff val="25000"/>
                  </a:schemeClr>
                </a:solidFill>
              </a:defRPr>
            </a:lvl1pPr>
          </a:lstStyle>
          <a:p>
            <a:fld id="{2F45A53B-2836-864A-AA77-DD3386425FDA}" type="slidenum">
              <a:rPr lang="en-US" smtClean="0"/>
              <a:pPr/>
              <a:t>‹#›</a:t>
            </a:fld>
            <a:endParaRPr lang="en-US" dirty="0"/>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834" y="6395272"/>
            <a:ext cx="2265807" cy="205611"/>
          </a:xfrm>
          <a:prstGeom prst="rect">
            <a:avLst/>
          </a:prstGeom>
        </p:spPr>
      </p:pic>
      <p:sp>
        <p:nvSpPr>
          <p:cNvPr id="5" name="Title 18"/>
          <p:cNvSpPr>
            <a:spLocks noGrp="1"/>
          </p:cNvSpPr>
          <p:nvPr>
            <p:ph type="title"/>
          </p:nvPr>
        </p:nvSpPr>
        <p:spPr>
          <a:xfrm>
            <a:off x="568170" y="1525728"/>
            <a:ext cx="4916801" cy="1325563"/>
          </a:xfrm>
          <a:prstGeom prst="rect">
            <a:avLst/>
          </a:prstGeom>
        </p:spPr>
        <p:txBody>
          <a:bodyPr anchor="b"/>
          <a:lstStyle>
            <a:lvl1pPr>
              <a:defRPr sz="3600" b="1">
                <a:solidFill>
                  <a:srgbClr val="000000"/>
                </a:solidFill>
                <a:latin typeface="Arial" charset="0"/>
                <a:ea typeface="Arial" charset="0"/>
                <a:cs typeface="Arial" charset="0"/>
              </a:defRPr>
            </a:lvl1pPr>
          </a:lstStyle>
          <a:p>
            <a:r>
              <a:rPr lang="en-US" dirty="0"/>
              <a:t>Click to edit Master title style</a:t>
            </a:r>
          </a:p>
        </p:txBody>
      </p:sp>
      <p:sp>
        <p:nvSpPr>
          <p:cNvPr id="2" name="TextBox 1"/>
          <p:cNvSpPr txBox="1"/>
          <p:nvPr userDrawn="1"/>
        </p:nvSpPr>
        <p:spPr>
          <a:xfrm>
            <a:off x="4244526" y="6331972"/>
            <a:ext cx="4015843" cy="307777"/>
          </a:xfrm>
          <a:prstGeom prst="rect">
            <a:avLst/>
          </a:prstGeom>
          <a:noFill/>
        </p:spPr>
        <p:txBody>
          <a:bodyPr wrap="none" rtlCol="0">
            <a:spAutoFit/>
          </a:bodyPr>
          <a:lstStyle/>
          <a:p>
            <a:r>
              <a:rPr lang="en-US" sz="1400" dirty="0"/>
              <a:t>For IBM and Business Partner Internal Use Only</a:t>
            </a:r>
          </a:p>
        </p:txBody>
      </p:sp>
    </p:spTree>
    <p:extLst>
      <p:ext uri="{BB962C8B-B14F-4D97-AF65-F5344CB8AC3E}">
        <p14:creationId xmlns:p14="http://schemas.microsoft.com/office/powerpoint/2010/main" val="17105908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ue50_Look #3">
    <p:bg>
      <p:bgPr>
        <a:solidFill>
          <a:srgbClr val="315C7F"/>
        </a:solidFill>
        <a:effectLst/>
      </p:bgPr>
    </p:bg>
    <p:spTree>
      <p:nvGrpSpPr>
        <p:cNvPr id="1" name=""/>
        <p:cNvGrpSpPr/>
        <p:nvPr/>
      </p:nvGrpSpPr>
      <p:grpSpPr>
        <a:xfrm>
          <a:off x="0" y="0"/>
          <a:ext cx="0" cy="0"/>
          <a:chOff x="0" y="0"/>
          <a:chExt cx="0" cy="0"/>
        </a:xfrm>
      </p:grpSpPr>
      <p:pic>
        <p:nvPicPr>
          <p:cNvPr id="2" name="Dark Teal Accents v2.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63500"/>
            <a:ext cx="12188825" cy="693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3" name="Text Box 40"/>
          <p:cNvSpPr txBox="1">
            <a:spLocks noChangeArrowheads="1"/>
          </p:cNvSpPr>
          <p:nvPr userDrawn="1"/>
        </p:nvSpPr>
        <p:spPr bwMode="auto">
          <a:xfrm>
            <a:off x="10529792" y="256487"/>
            <a:ext cx="1350081" cy="14356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933" dirty="0">
                <a:solidFill>
                  <a:schemeClr val="bg1"/>
                </a:solidFill>
                <a:latin typeface="+mn-lt"/>
              </a:rPr>
              <a:t>IBM Confidential</a:t>
            </a:r>
          </a:p>
        </p:txBody>
      </p:sp>
      <p:sp>
        <p:nvSpPr>
          <p:cNvPr id="4" name="TextBox 3"/>
          <p:cNvSpPr txBox="1"/>
          <p:nvPr userDrawn="1"/>
        </p:nvSpPr>
        <p:spPr>
          <a:xfrm>
            <a:off x="8597059" y="6418661"/>
            <a:ext cx="346816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Helvetica Light" charset="0"/>
                <a:ea typeface="Helvetica Light" charset="0"/>
                <a:cs typeface="Helvetica Light" charset="0"/>
                <a:sym typeface="Calibri"/>
              </a:rPr>
              <a:t>IBM and Business Partners Only</a:t>
            </a:r>
          </a:p>
        </p:txBody>
      </p:sp>
    </p:spTree>
    <p:extLst>
      <p:ext uri="{BB962C8B-B14F-4D97-AF65-F5344CB8AC3E}">
        <p14:creationId xmlns:p14="http://schemas.microsoft.com/office/powerpoint/2010/main" val="407172140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32" y="1600200"/>
            <a:ext cx="548640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4" name="Content Placeholder 3"/>
          <p:cNvSpPr>
            <a:spLocks noGrp="1"/>
          </p:cNvSpPr>
          <p:nvPr>
            <p:ph sz="half" idx="2"/>
          </p:nvPr>
        </p:nvSpPr>
        <p:spPr>
          <a:xfrm>
            <a:off x="256032" y="2514600"/>
            <a:ext cx="5486400"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69417" y="1600200"/>
            <a:ext cx="5486400"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a:t>Click to edit Master text styles</a:t>
            </a:r>
          </a:p>
        </p:txBody>
      </p:sp>
      <p:sp>
        <p:nvSpPr>
          <p:cNvPr id="6" name="Content Placeholder 5"/>
          <p:cNvSpPr>
            <a:spLocks noGrp="1"/>
          </p:cNvSpPr>
          <p:nvPr>
            <p:ph sz="quarter" idx="4"/>
          </p:nvPr>
        </p:nvSpPr>
        <p:spPr>
          <a:xfrm>
            <a:off x="6169417" y="2514600"/>
            <a:ext cx="5486400"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a:t>Click to edit Master text styles</a:t>
            </a:r>
          </a:p>
          <a:p>
            <a:pPr lvl="1"/>
            <a:r>
              <a:rPr lang="en-US"/>
              <a:t>Second level</a:t>
            </a:r>
          </a:p>
          <a:p>
            <a:pPr lvl="2"/>
            <a:r>
              <a:rPr lang="en-US"/>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
        <p:nvSpPr>
          <p:cNvPr id="8"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2393290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256" name="Shape 256"/>
          <p:cNvSpPr/>
          <p:nvPr/>
        </p:nvSpPr>
        <p:spPr>
          <a:xfrm>
            <a:off x="-130141" y="2664708"/>
            <a:ext cx="882718" cy="1528585"/>
          </a:xfrm>
          <a:prstGeom prst="rect">
            <a:avLst/>
          </a:prstGeom>
          <a:solidFill>
            <a:srgbClr val="0F3659"/>
          </a:solidFill>
          <a:ln w="12700">
            <a:miter lim="400000"/>
          </a:ln>
        </p:spPr>
        <p:txBody>
          <a:bodyPr lIns="25395" tIns="25395" rIns="25395" bIns="25395" anchor="ctr"/>
          <a:lstStyle/>
          <a:p>
            <a:pPr algn="ctr">
              <a:lnSpc>
                <a:spcPct val="100000"/>
              </a:lnSpc>
              <a:defRPr sz="3200" b="0">
                <a:solidFill>
                  <a:srgbClr val="5AAAFA"/>
                </a:solidFill>
                <a:latin typeface="+mn-lt"/>
                <a:ea typeface="+mn-ea"/>
                <a:cs typeface="+mn-cs"/>
                <a:sym typeface="Helvetica Light"/>
              </a:defRPr>
            </a:pPr>
            <a:endParaRPr dirty="0"/>
          </a:p>
        </p:txBody>
      </p:sp>
      <p:sp>
        <p:nvSpPr>
          <p:cNvPr id="257" name="Shape 257"/>
          <p:cNvSpPr>
            <a:spLocks noGrp="1"/>
          </p:cNvSpPr>
          <p:nvPr>
            <p:ph type="body" sz="quarter" idx="13"/>
          </p:nvPr>
        </p:nvSpPr>
        <p:spPr>
          <a:xfrm>
            <a:off x="906093" y="2641600"/>
            <a:ext cx="2934328" cy="6149081"/>
          </a:xfrm>
          <a:prstGeom prst="rect">
            <a:avLst/>
          </a:prstGeom>
        </p:spPr>
        <p:txBody>
          <a:bodyPr>
            <a:spAutoFit/>
          </a:bodyPr>
          <a:lstStyle>
            <a:lvl1pPr marL="0" indent="0">
              <a:lnSpc>
                <a:spcPct val="80000"/>
              </a:lnSpc>
              <a:spcBef>
                <a:spcPts val="0"/>
              </a:spcBef>
              <a:buSzTx/>
              <a:buNone/>
              <a:defRPr sz="8300" b="1">
                <a:solidFill>
                  <a:srgbClr val="0F3659"/>
                </a:solidFill>
                <a:latin typeface="Helvetica"/>
                <a:cs typeface="Helvetica"/>
                <a:sym typeface="Helvetica"/>
              </a:defRPr>
            </a:lvl1pPr>
          </a:lstStyle>
          <a:p>
            <a:pPr marL="0" indent="0">
              <a:lnSpc>
                <a:spcPct val="80000"/>
              </a:lnSpc>
              <a:spcBef>
                <a:spcPts val="0"/>
              </a:spcBef>
              <a:buSzTx/>
              <a:buNone/>
              <a:defRPr sz="8300" b="1">
                <a:solidFill>
                  <a:srgbClr val="0F3659"/>
                </a:solidFill>
                <a:latin typeface="Helvetica"/>
                <a:ea typeface="Helvetica"/>
                <a:cs typeface="Helvetica"/>
                <a:sym typeface="Helvetica"/>
              </a:defRPr>
            </a:pPr>
            <a:r>
              <a:t>SLIDE</a:t>
            </a:r>
          </a:p>
          <a:p>
            <a:pPr marL="0" indent="0">
              <a:lnSpc>
                <a:spcPct val="80000"/>
              </a:lnSpc>
              <a:spcBef>
                <a:spcPts val="0"/>
              </a:spcBef>
              <a:buSzTx/>
              <a:buNone/>
              <a:defRPr sz="8300" b="1">
                <a:solidFill>
                  <a:srgbClr val="0F3659"/>
                </a:solidFill>
                <a:latin typeface="Helvetica"/>
                <a:ea typeface="Helvetica"/>
                <a:cs typeface="Helvetica"/>
                <a:sym typeface="Helvetica"/>
              </a:defRPr>
            </a:pPr>
            <a:r>
              <a:t>TITLES HERE</a:t>
            </a:r>
          </a:p>
        </p:txBody>
      </p:sp>
      <p:sp>
        <p:nvSpPr>
          <p:cNvPr id="258" name="Shape 258"/>
          <p:cNvSpPr>
            <a:spLocks noGrp="1"/>
          </p:cNvSpPr>
          <p:nvPr>
            <p:ph type="body" sz="quarter" idx="14"/>
          </p:nvPr>
        </p:nvSpPr>
        <p:spPr>
          <a:xfrm>
            <a:off x="4655902" y="1249660"/>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59" name="Shape 259"/>
          <p:cNvSpPr>
            <a:spLocks noGrp="1"/>
          </p:cNvSpPr>
          <p:nvPr>
            <p:ph type="body" sz="quarter" idx="15"/>
          </p:nvPr>
        </p:nvSpPr>
        <p:spPr>
          <a:xfrm>
            <a:off x="4655902" y="1583035"/>
            <a:ext cx="6223888"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0" name="Shape 260"/>
          <p:cNvSpPr>
            <a:spLocks noGrp="1"/>
          </p:cNvSpPr>
          <p:nvPr>
            <p:ph type="body" sz="quarter" idx="16"/>
          </p:nvPr>
        </p:nvSpPr>
        <p:spPr>
          <a:xfrm>
            <a:off x="4655902" y="2914015"/>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61" name="Shape 261"/>
          <p:cNvSpPr>
            <a:spLocks noGrp="1"/>
          </p:cNvSpPr>
          <p:nvPr>
            <p:ph type="body" sz="quarter" idx="17"/>
          </p:nvPr>
        </p:nvSpPr>
        <p:spPr>
          <a:xfrm>
            <a:off x="4655902" y="3263265"/>
            <a:ext cx="6510010"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2" name="Shape 262"/>
          <p:cNvSpPr>
            <a:spLocks noGrp="1"/>
          </p:cNvSpPr>
          <p:nvPr>
            <p:ph type="body" sz="quarter" idx="18"/>
          </p:nvPr>
        </p:nvSpPr>
        <p:spPr>
          <a:xfrm>
            <a:off x="4655902" y="4578370"/>
            <a:ext cx="962764" cy="325948"/>
          </a:xfrm>
          <a:prstGeom prst="rect">
            <a:avLst/>
          </a:prstGeom>
        </p:spPr>
        <p:txBody>
          <a:bodyPr wrap="none">
            <a:spAutoFit/>
          </a:bodyPr>
          <a:lstStyle>
            <a:lvl1pPr marL="0" indent="0">
              <a:spcBef>
                <a:spcPts val="0"/>
              </a:spcBef>
              <a:buSzTx/>
              <a:buNone/>
              <a:defRPr sz="2000" b="1">
                <a:solidFill>
                  <a:srgbClr val="0BCFD8"/>
                </a:solidFill>
                <a:latin typeface="Helvetica"/>
                <a:ea typeface="Helvetica"/>
                <a:cs typeface="Helvetica"/>
                <a:sym typeface="Helvetica"/>
              </a:defRPr>
            </a:lvl1pPr>
          </a:lstStyle>
          <a:p>
            <a:r>
              <a:t>Header</a:t>
            </a:r>
          </a:p>
        </p:txBody>
      </p:sp>
      <p:sp>
        <p:nvSpPr>
          <p:cNvPr id="263" name="Shape 263"/>
          <p:cNvSpPr>
            <a:spLocks noGrp="1"/>
          </p:cNvSpPr>
          <p:nvPr>
            <p:ph type="body" sz="quarter" idx="19"/>
          </p:nvPr>
        </p:nvSpPr>
        <p:spPr>
          <a:xfrm>
            <a:off x="4655902" y="4911745"/>
            <a:ext cx="6510010" cy="941501"/>
          </a:xfrm>
          <a:prstGeom prst="rect">
            <a:avLst/>
          </a:prstGeom>
        </p:spPr>
        <p:txBody>
          <a:bodyPr anchor="t">
            <a:spAutoFit/>
          </a:bodyPr>
          <a:lstStyle>
            <a:lvl1pPr marL="0" indent="0">
              <a:spcBef>
                <a:spcPts val="2949"/>
              </a:spcBef>
              <a:buSzTx/>
              <a:buNone/>
            </a:lvl1pPr>
          </a:lstStyle>
          <a:p>
            <a:r>
              <a:t>Lorem ipsum dolor sit amet, consectetur adipiscing elit, sed do eiusmod tempor incididunt ut labore et dolore magna aliqua.</a:t>
            </a:r>
          </a:p>
        </p:txBody>
      </p:sp>
      <p:sp>
        <p:nvSpPr>
          <p:cNvPr id="264" name="Shape 264"/>
          <p:cNvSpPr/>
          <p:nvPr/>
        </p:nvSpPr>
        <p:spPr>
          <a:xfrm>
            <a:off x="205345" y="6451770"/>
            <a:ext cx="7117323" cy="297507"/>
          </a:xfrm>
          <a:prstGeom prst="rect">
            <a:avLst/>
          </a:prstGeom>
          <a:ln w="12700">
            <a:miter lim="400000"/>
          </a:ln>
          <a:extLst>
            <a:ext uri="{C572A759-6A51-4108-AA02-DFA0A04FC94B}">
              <ma14:wrappingTextBoxFlag xmlns:ma14="http://schemas.microsoft.com/office/mac/drawingml/2011/main" xmlns="" val="1"/>
            </a:ext>
          </a:extLst>
        </p:spPr>
        <p:txBody>
          <a:bodyPr wrap="none" lIns="25395" tIns="25395" rIns="25395" bIns="25395" anchor="ctr">
            <a:spAutoFit/>
          </a:bodyPr>
          <a:lstStyle/>
          <a:p>
            <a:pPr>
              <a:lnSpc>
                <a:spcPct val="100000"/>
              </a:lnSpc>
              <a:spcBef>
                <a:spcPts val="2949"/>
              </a:spcBef>
              <a:defRPr sz="1600" b="0">
                <a:solidFill>
                  <a:srgbClr val="8B9BA6"/>
                </a:solidFill>
              </a:defRPr>
            </a:pPr>
            <a:r>
              <a:rPr dirty="0"/>
              <a:t>IBM Bluemix Container Service  |  IBM Confidential  |  ©2017 IBM Corporation</a:t>
            </a:r>
          </a:p>
        </p:txBody>
      </p:sp>
      <p:sp>
        <p:nvSpPr>
          <p:cNvPr id="265" name="Shape 265"/>
          <p:cNvSpPr>
            <a:spLocks noGrp="1"/>
          </p:cNvSpPr>
          <p:nvPr>
            <p:ph type="sldNum" sz="quarter" idx="2"/>
          </p:nvPr>
        </p:nvSpPr>
        <p:spPr>
          <a:xfrm>
            <a:off x="5966353" y="6505277"/>
            <a:ext cx="247192" cy="255588"/>
          </a:xfrm>
          <a:prstGeom prst="rect">
            <a:avLst/>
          </a:prstGeom>
        </p:spPr>
        <p:txBody>
          <a:bodyPr lIns="35711" tIns="35711" rIns="35711" bIns="35711"/>
          <a:lstStyle>
            <a:lvl1pPr defTabSz="410683">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47569844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7" y="1358900"/>
            <a:ext cx="11385548"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34345" y="334433"/>
            <a:ext cx="11385548" cy="1024467"/>
          </a:xfrm>
        </p:spPr>
        <p:txBody>
          <a:bodyPr/>
          <a:lstStyle>
            <a:lvl1pPr>
              <a:defRPr>
                <a:solidFill>
                  <a:srgbClr val="5AAAFA"/>
                </a:solidFill>
              </a:defRPr>
            </a:lvl1pPr>
          </a:lstStyle>
          <a:p>
            <a:r>
              <a:rPr lang="en-US" noProof="0" dirty="0"/>
              <a:t>Click to edit Master title style</a:t>
            </a:r>
          </a:p>
        </p:txBody>
      </p:sp>
      <p:sp>
        <p:nvSpPr>
          <p:cNvPr id="9" name="TextBox 8"/>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2" name="Slide Number Placeholder 1"/>
          <p:cNvSpPr>
            <a:spLocks noGrp="1"/>
          </p:cNvSpPr>
          <p:nvPr>
            <p:ph type="sldNum" sz="quarter" idx="10"/>
          </p:nvPr>
        </p:nvSpPr>
        <p:spPr>
          <a:xfrm>
            <a:off x="4741905"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23253820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346"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334347" y="334433"/>
            <a:ext cx="11427870" cy="1024467"/>
          </a:xfrm>
        </p:spPr>
        <p:txBody>
          <a:bodyPr/>
          <a:lstStyle>
            <a:lvl1pPr>
              <a:defRPr>
                <a:solidFill>
                  <a:srgbClr val="5AAAFA"/>
                </a:solidFill>
              </a:defRPr>
            </a:lvl1pPr>
          </a:lstStyle>
          <a:p>
            <a:r>
              <a:rPr lang="en-US" dirty="0"/>
              <a:t>Click to edit Master title style</a:t>
            </a:r>
          </a:p>
        </p:txBody>
      </p:sp>
      <p:sp>
        <p:nvSpPr>
          <p:cNvPr id="9" name="Content Placeholder 2"/>
          <p:cNvSpPr>
            <a:spLocks noGrp="1"/>
          </p:cNvSpPr>
          <p:nvPr>
            <p:ph idx="14"/>
          </p:nvPr>
        </p:nvSpPr>
        <p:spPr>
          <a:xfrm>
            <a:off x="6094412" y="1358900"/>
            <a:ext cx="5667804" cy="4322656"/>
          </a:xfrm>
        </p:spPr>
        <p:txBody>
          <a:bodyPr/>
          <a:lstStyle>
            <a:lvl1pPr>
              <a:defRPr>
                <a:solidFill>
                  <a:srgbClr val="5A5A5A"/>
                </a:solidFill>
              </a:defRPr>
            </a:lvl1pPr>
            <a:lvl2pPr>
              <a:defRPr>
                <a:solidFill>
                  <a:srgbClr val="5A5A5A"/>
                </a:solidFill>
              </a:defRPr>
            </a:lvl2pPr>
            <a:lvl3pPr>
              <a:defRPr>
                <a:solidFill>
                  <a:srgbClr val="5A5A5A"/>
                </a:solidFill>
              </a:defRPr>
            </a:lvl3pPr>
            <a:lvl4pPr>
              <a:defRPr>
                <a:solidFill>
                  <a:srgbClr val="5A5A5A"/>
                </a:solidFill>
              </a:defRPr>
            </a:lvl4pPr>
            <a:lvl5pPr>
              <a:defRPr>
                <a:solidFill>
                  <a:srgbClr val="5A5A5A"/>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5215910" y="6509308"/>
            <a:ext cx="6728627" cy="343209"/>
          </a:xfrm>
          <a:prstGeom prst="rect">
            <a:avLst/>
          </a:prstGeom>
        </p:spPr>
        <p:txBody>
          <a:bodyPr vert="horz" wrap="none" lIns="121899" tIns="60949" rIns="121899" bIns="60949" rtlCol="0" anchor="t" anchorCtr="0">
            <a:noAutofit/>
          </a:bodyPr>
          <a:lstStyle/>
          <a:p>
            <a:pPr algn="r">
              <a:lnSpc>
                <a:spcPct val="90000"/>
              </a:lnSpc>
              <a:spcBef>
                <a:spcPts val="1333"/>
              </a:spcBef>
            </a:pPr>
            <a:r>
              <a:rPr lang="en-US" sz="1100" dirty="0">
                <a:solidFill>
                  <a:srgbClr val="5A5A5A"/>
                </a:solidFill>
              </a:rPr>
              <a:t>IBM Cloud University 2017</a:t>
            </a:r>
            <a:r>
              <a:rPr lang="en-US" sz="1100" baseline="0" dirty="0">
                <a:solidFill>
                  <a:srgbClr val="5A5A5A"/>
                </a:solidFill>
              </a:rPr>
              <a:t> |  October</a:t>
            </a:r>
            <a:endParaRPr lang="en-US" sz="1100" dirty="0">
              <a:solidFill>
                <a:srgbClr val="5A5A5A"/>
              </a:solidFill>
            </a:endParaRPr>
          </a:p>
        </p:txBody>
      </p:sp>
      <p:pic>
        <p:nvPicPr>
          <p:cNvPr id="10" name="Picture 9"/>
          <p:cNvPicPr>
            <a:picLocks noChangeAspect="1"/>
          </p:cNvPicPr>
          <p:nvPr userDrawn="1"/>
        </p:nvPicPr>
        <p:blipFill>
          <a:blip r:embed="rId2"/>
          <a:stretch>
            <a:fillRect/>
          </a:stretch>
        </p:blipFill>
        <p:spPr>
          <a:xfrm>
            <a:off x="246680" y="6372642"/>
            <a:ext cx="2902100" cy="485357"/>
          </a:xfrm>
          <a:prstGeom prst="rect">
            <a:avLst/>
          </a:prstGeom>
        </p:spPr>
      </p:pic>
      <p:sp>
        <p:nvSpPr>
          <p:cNvPr id="4" name="Slide Number Placeholder 3"/>
          <p:cNvSpPr>
            <a:spLocks noGrp="1"/>
          </p:cNvSpPr>
          <p:nvPr>
            <p:ph type="sldNum" sz="quarter" idx="15"/>
          </p:nvPr>
        </p:nvSpPr>
        <p:spPr>
          <a:xfrm>
            <a:off x="4723170" y="6432229"/>
            <a:ext cx="2742486" cy="366183"/>
          </a:xfrm>
        </p:spPr>
        <p:txBody>
          <a:bodyPr/>
          <a:lstStyle/>
          <a:p>
            <a:fld id="{FA6464B3-936F-E844-AE7E-6FB0465168D9}" type="slidenum">
              <a:rPr lang="en-US" smtClean="0"/>
              <a:pPr/>
              <a:t>‹#›</a:t>
            </a:fld>
            <a:endParaRPr lang="en-US" dirty="0"/>
          </a:p>
        </p:txBody>
      </p:sp>
    </p:spTree>
    <p:extLst>
      <p:ext uri="{BB962C8B-B14F-4D97-AF65-F5344CB8AC3E}">
        <p14:creationId xmlns:p14="http://schemas.microsoft.com/office/powerpoint/2010/main" val="720972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
        <p:nvSpPr>
          <p:cNvPr id="4"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211549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
        <p:nvSpPr>
          <p:cNvPr id="3"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315850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548640"/>
            <a:ext cx="11795760" cy="4572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183205" y="1287147"/>
            <a:ext cx="6169416" cy="4873705"/>
          </a:xfrm>
        </p:spPr>
        <p:txBody>
          <a:bodyPr/>
          <a:lstStyle>
            <a:lvl1pPr>
              <a:defRPr sz="2000"/>
            </a:lvl1pPr>
            <a:lvl2pPr>
              <a:defRPr sz="1800"/>
            </a:lvl2pPr>
            <a:lvl3pPr>
              <a:defRPr sz="1600"/>
            </a:lvl3pPr>
            <a:lvl4pPr marL="679984" indent="0">
              <a:buNone/>
              <a:defRPr sz="1535"/>
            </a:lvl4pPr>
            <a:lvl5pPr>
              <a:defRPr sz="1535"/>
            </a:lvl5pPr>
            <a:lvl6pPr>
              <a:defRPr sz="2924"/>
            </a:lvl6pPr>
            <a:lvl7pPr>
              <a:defRPr sz="2924"/>
            </a:lvl7pPr>
            <a:lvl8pPr>
              <a:defRPr sz="2924"/>
            </a:lvl8pPr>
            <a:lvl9pPr>
              <a:defRPr sz="2924"/>
            </a:lvl9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half" idx="2"/>
          </p:nvPr>
        </p:nvSpPr>
        <p:spPr>
          <a:xfrm>
            <a:off x="839399" y="2359364"/>
            <a:ext cx="3932085" cy="3810773"/>
          </a:xfrm>
        </p:spPr>
        <p:txBody>
          <a:bodyPr/>
          <a:lstStyle>
            <a:lvl1pPr marL="0" indent="0">
              <a:buNone/>
              <a:defRPr sz="2400"/>
            </a:lvl1pPr>
            <a:lvl2pPr marL="668381" indent="0">
              <a:buNone/>
              <a:defRPr sz="2047"/>
            </a:lvl2pPr>
            <a:lvl3pPr marL="1336761" indent="0">
              <a:buNone/>
              <a:defRPr sz="1754"/>
            </a:lvl3pPr>
            <a:lvl4pPr marL="2005142" indent="0">
              <a:buNone/>
              <a:defRPr sz="1462"/>
            </a:lvl4pPr>
            <a:lvl5pPr marL="2673523" indent="0">
              <a:buNone/>
              <a:defRPr sz="1462"/>
            </a:lvl5pPr>
            <a:lvl6pPr marL="3341903" indent="0">
              <a:buNone/>
              <a:defRPr sz="1462"/>
            </a:lvl6pPr>
            <a:lvl7pPr marL="4010284" indent="0">
              <a:buNone/>
              <a:defRPr sz="1462"/>
            </a:lvl7pPr>
            <a:lvl8pPr marL="4678665" indent="0">
              <a:buNone/>
              <a:defRPr sz="1462"/>
            </a:lvl8pPr>
            <a:lvl9pPr marL="5347045" indent="0">
              <a:buNone/>
              <a:defRPr sz="1462"/>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fld id="{A4D6EA12-0A65-48B3-8B6B-D991D308EFC0}" type="slidenum">
              <a:rPr lang="en-US" smtClean="0"/>
              <a:pPr>
                <a:defRPr/>
              </a:pPr>
              <a:t>‹#›</a:t>
            </a:fld>
            <a:endParaRPr lang="en-US" dirty="0"/>
          </a:p>
        </p:txBody>
      </p:sp>
      <p:sp>
        <p:nvSpPr>
          <p:cNvPr id="6" name="Rectangle 11"/>
          <p:cNvSpPr>
            <a:spLocks noGrp="1" noChangeArrowheads="1"/>
          </p:cNvSpPr>
          <p:nvPr>
            <p:ph type="ftr" sz="quarter" idx="11"/>
          </p:nvPr>
        </p:nvSpPr>
        <p:spPr>
          <a:ln/>
        </p:spPr>
        <p:txBody>
          <a:bodyPr/>
          <a:lstStyle>
            <a:lvl1pPr>
              <a:defRPr/>
            </a:lvl1pPr>
          </a:lstStyle>
          <a:p>
            <a:pPr>
              <a:defRPr/>
            </a:pPr>
            <a:r>
              <a:rPr lang="en-US" dirty="0"/>
              <a:t>© Copyright IBM Corporation 2017</a:t>
            </a:r>
          </a:p>
        </p:txBody>
      </p:sp>
    </p:spTree>
    <p:extLst>
      <p:ext uri="{BB962C8B-B14F-4D97-AF65-F5344CB8AC3E}">
        <p14:creationId xmlns:p14="http://schemas.microsoft.com/office/powerpoint/2010/main" val="90353968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540" y="550122"/>
            <a:ext cx="11795760" cy="4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gray">
          <a:xfrm>
            <a:off x="256032" y="1165722"/>
            <a:ext cx="11795760"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34" name="Rectangle 10"/>
          <p:cNvSpPr>
            <a:spLocks noGrp="1" noChangeArrowheads="1"/>
          </p:cNvSpPr>
          <p:nvPr>
            <p:ph type="sldNum" sz="quarter" idx="4"/>
          </p:nvPr>
        </p:nvSpPr>
        <p:spPr bwMode="gray">
          <a:xfrm>
            <a:off x="5573848" y="6681674"/>
            <a:ext cx="1102497"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fld id="{49E8191D-B835-45D5-91BE-8CAFF430D317}" type="slidenum">
              <a:rPr lang="en-US" smtClean="0"/>
              <a:pPr>
                <a:defRPr/>
              </a:pPr>
              <a:t>‹#›</a:t>
            </a:fld>
            <a:endParaRPr lang="en-US" dirty="0"/>
          </a:p>
        </p:txBody>
      </p:sp>
      <p:sp>
        <p:nvSpPr>
          <p:cNvPr id="1035" name="Rectangle 11"/>
          <p:cNvSpPr>
            <a:spLocks noGrp="1" noChangeArrowheads="1"/>
          </p:cNvSpPr>
          <p:nvPr>
            <p:ph type="ftr" sz="quarter" idx="3"/>
          </p:nvPr>
        </p:nvSpPr>
        <p:spPr bwMode="gray">
          <a:xfrm>
            <a:off x="10110651" y="6681674"/>
            <a:ext cx="1919466" cy="17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r" eaLnBrk="1" hangingPunct="1">
              <a:buFontTx/>
              <a:buNone/>
              <a:defRPr sz="900">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dirty="0"/>
              <a:t>© Copyright IBM Corporation 2017</a:t>
            </a:r>
          </a:p>
        </p:txBody>
      </p:sp>
      <p:sp>
        <p:nvSpPr>
          <p:cNvPr id="7" name="Text Box 2"/>
          <p:cNvSpPr txBox="1">
            <a:spLocks noChangeArrowheads="1"/>
          </p:cNvSpPr>
          <p:nvPr>
            <p:custDataLst>
              <p:tags r:id="rId64"/>
            </p:custDataLst>
          </p:nvPr>
        </p:nvSpPr>
        <p:spPr bwMode="auto">
          <a:xfrm>
            <a:off x="414420" y="6681674"/>
            <a:ext cx="5044819"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a:lnSpc>
                <a:spcPct val="100000"/>
              </a:lnSpc>
              <a:spcBef>
                <a:spcPts val="0"/>
              </a:spcBef>
              <a:spcAft>
                <a:spcPct val="0"/>
              </a:spcAft>
              <a:buClrTx/>
              <a:buFontTx/>
              <a:buNone/>
              <a:defRPr/>
            </a:pPr>
            <a:r>
              <a:rPr lang="en-US" sz="900" smtClean="0">
                <a:solidFill>
                  <a:srgbClr val="008ABF"/>
                </a:solidFill>
                <a:latin typeface="Arial" panose="020B0604020202020204" pitchFamily="34" charset="0"/>
                <a:ea typeface="Verdana" panose="020B0604030504040204" pitchFamily="34" charset="0"/>
                <a:cs typeface="Arial" panose="020B0604020202020204" pitchFamily="34" charset="0"/>
              </a:rPr>
              <a:t>Adopting cloud technologies</a:t>
            </a:r>
            <a:endParaRPr lang="en-US" sz="900" dirty="0">
              <a:solidFill>
                <a:srgbClr val="008ABF"/>
              </a:solidFill>
              <a:latin typeface="Arial" panose="020B0604020202020204" pitchFamily="34" charset="0"/>
              <a:ea typeface="Verdana" panose="020B0604030504040204" pitchFamily="34" charset="0"/>
              <a:cs typeface="Arial" panose="020B0604020202020204" pitchFamily="34" charset="0"/>
            </a:endParaRPr>
          </a:p>
        </p:txBody>
      </p:sp>
      <p:cxnSp>
        <p:nvCxnSpPr>
          <p:cNvPr id="9" name="Straight Connector 8"/>
          <p:cNvCxnSpPr/>
          <p:nvPr/>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3" name="Picture 2"/>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cxnSp>
        <p:nvCxnSpPr>
          <p:cNvPr id="10" name="Straight Connector 9"/>
          <p:cNvCxnSpPr/>
          <p:nvPr userDrawn="1"/>
        </p:nvCxnSpPr>
        <p:spPr bwMode="auto">
          <a:xfrm>
            <a:off x="0" y="6858000"/>
            <a:ext cx="12188952"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1" name="Picture 10"/>
          <p:cNvPicPr>
            <a:picLocks noChangeAspect="1"/>
          </p:cNvPicPr>
          <p:nvPr userDrawn="1"/>
        </p:nvPicPr>
        <p:blipFill>
          <a:blip r:embed="rId65">
            <a:extLst>
              <a:ext uri="{28A0092B-C50C-407E-A947-70E740481C1C}">
                <a14:useLocalDpi xmlns:a14="http://schemas.microsoft.com/office/drawing/2010/main" val="0"/>
              </a:ext>
            </a:extLst>
          </a:blip>
          <a:stretch>
            <a:fillRect/>
          </a:stretch>
        </p:blipFill>
        <p:spPr>
          <a:xfrm>
            <a:off x="0" y="1"/>
            <a:ext cx="12188952" cy="425019"/>
          </a:xfrm>
          <a:prstGeom prst="rect">
            <a:avLst/>
          </a:prstGeom>
        </p:spPr>
      </p:pic>
    </p:spTree>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 id="2147484208" r:id="rId18"/>
    <p:sldLayoutId id="2147484205" r:id="rId19"/>
    <p:sldLayoutId id="2147484206" r:id="rId20"/>
    <p:sldLayoutId id="2147484229" r:id="rId21"/>
    <p:sldLayoutId id="2147484228" r:id="rId22"/>
    <p:sldLayoutId id="2147484249" r:id="rId23"/>
    <p:sldLayoutId id="2147484251" r:id="rId24"/>
    <p:sldLayoutId id="2147484253" r:id="rId25"/>
    <p:sldLayoutId id="2147484254" r:id="rId26"/>
    <p:sldLayoutId id="2147484258" r:id="rId27"/>
    <p:sldLayoutId id="2147484259" r:id="rId28"/>
    <p:sldLayoutId id="2147484260" r:id="rId29"/>
    <p:sldLayoutId id="2147484261" r:id="rId30"/>
    <p:sldLayoutId id="2147484262" r:id="rId31"/>
    <p:sldLayoutId id="2147484263" r:id="rId32"/>
    <p:sldLayoutId id="2147484264" r:id="rId33"/>
    <p:sldLayoutId id="2147484265" r:id="rId34"/>
    <p:sldLayoutId id="2147484266" r:id="rId35"/>
    <p:sldLayoutId id="2147484267" r:id="rId36"/>
    <p:sldLayoutId id="2147484268" r:id="rId37"/>
    <p:sldLayoutId id="2147484269" r:id="rId38"/>
    <p:sldLayoutId id="2147484270" r:id="rId39"/>
    <p:sldLayoutId id="2147484271" r:id="rId40"/>
    <p:sldLayoutId id="2147484272" r:id="rId41"/>
    <p:sldLayoutId id="2147484273" r:id="rId42"/>
    <p:sldLayoutId id="2147484274" r:id="rId43"/>
    <p:sldLayoutId id="2147484275" r:id="rId44"/>
    <p:sldLayoutId id="2147484276" r:id="rId45"/>
    <p:sldLayoutId id="2147484277" r:id="rId46"/>
    <p:sldLayoutId id="2147484278" r:id="rId47"/>
    <p:sldLayoutId id="2147484279" r:id="rId48"/>
    <p:sldLayoutId id="2147484280" r:id="rId49"/>
    <p:sldLayoutId id="2147484281" r:id="rId50"/>
    <p:sldLayoutId id="2147484282" r:id="rId51"/>
    <p:sldLayoutId id="2147484283" r:id="rId52"/>
    <p:sldLayoutId id="2147484284" r:id="rId53"/>
    <p:sldLayoutId id="2147484285" r:id="rId54"/>
    <p:sldLayoutId id="2147484286" r:id="rId55"/>
    <p:sldLayoutId id="2147484287" r:id="rId56"/>
    <p:sldLayoutId id="2147484288" r:id="rId57"/>
    <p:sldLayoutId id="2147484289" r:id="rId58"/>
    <p:sldLayoutId id="2147484291" r:id="rId59"/>
    <p:sldLayoutId id="2147484292" r:id="rId60"/>
    <p:sldLayoutId id="2147484293" r:id="rId61"/>
    <p:sldLayoutId id="2147484294" r:id="rId62"/>
  </p:sldLayoutIdLst>
  <p:hf hdr="0" dt="0"/>
  <p:txStyles>
    <p:titleStyle>
      <a:lvl1pPr algn="l" defTabSz="896938" rtl="0" eaLnBrk="1" fontAlgn="base" hangingPunct="1">
        <a:lnSpc>
          <a:spcPct val="90000"/>
        </a:lnSpc>
        <a:spcBef>
          <a:spcPct val="0"/>
        </a:spcBef>
        <a:spcAft>
          <a:spcPct val="0"/>
        </a:spcAft>
        <a:defRPr sz="2400" b="1" i="0" u="none" kern="1200">
          <a:solidFill>
            <a:srgbClr val="00649D"/>
          </a:solidFill>
          <a:latin typeface="Arial" panose="020B0604020202020204"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2" pos="19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hyperlink" Target="http://www.nist.gov/" TargetMode="External"/><Relationship Id="rId13" Type="http://schemas.openxmlformats.org/officeDocument/2006/relationships/hyperlink" Target="https://developer.ibm.com/tv/manage-cloud-automation/" TargetMode="External"/><Relationship Id="rId3" Type="http://schemas.openxmlformats.org/officeDocument/2006/relationships/notesSlide" Target="../notesSlides/notesSlide22.xml"/><Relationship Id="rId7" Type="http://schemas.openxmlformats.org/officeDocument/2006/relationships/hyperlink" Target="https://www.ibm.com/developerworks/cloud/library/cl-tools-to-ensure-cloud-application-interoperability/index.html" TargetMode="External"/><Relationship Id="rId12" Type="http://schemas.openxmlformats.org/officeDocument/2006/relationships/hyperlink" Target="https://developer.ibm.com/cloudautomation/2017/11/14/intro-cam/" TargetMode="External"/><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hyperlink" Target="https://www.ibm.com/developerworks/community/blogs/ibmsyssw/entry/top_3_fundamental_cloud_security_considerations?lang=en" TargetMode="External"/><Relationship Id="rId11" Type="http://schemas.openxmlformats.org/officeDocument/2006/relationships/hyperlink" Target="https://developer.ibm.com/cloud-native/" TargetMode="External"/><Relationship Id="rId5" Type="http://schemas.openxmlformats.org/officeDocument/2006/relationships/hyperlink" Target="https://www.ibm.com/developerworks/cloud/library/cl-cloudservicemodels/index.html" TargetMode="External"/><Relationship Id="rId10" Type="http://schemas.openxmlformats.org/officeDocument/2006/relationships/hyperlink" Target="http://www.cloud-council.org/" TargetMode="External"/><Relationship Id="rId4" Type="http://schemas.openxmlformats.org/officeDocument/2006/relationships/hyperlink" Target="http://www.redbooks.ibm.com/abstracts/redp5179.html?Open" TargetMode="External"/><Relationship Id="rId9" Type="http://schemas.openxmlformats.org/officeDocument/2006/relationships/hyperlink" Target="http://opencloudconsortium.org/"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Adopting cloud technologies</a:t>
            </a:r>
            <a:endParaRPr lang="en-US" dirty="0"/>
          </a:p>
        </p:txBody>
      </p:sp>
      <p:sp>
        <p:nvSpPr>
          <p:cNvPr id="3" name="Footer Placeholder 2"/>
          <p:cNvSpPr>
            <a:spLocks noGrp="1"/>
          </p:cNvSpPr>
          <p:nvPr>
            <p:ph type="ftr" sz="quarter" idx="10"/>
          </p:nvPr>
        </p:nvSpPr>
        <p:spPr>
          <a:xfrm>
            <a:off x="5009832" y="6477000"/>
            <a:ext cx="2169160" cy="174627"/>
          </a:xfrm>
        </p:spPr>
        <p:txBody>
          <a:bodyPr/>
          <a:lstStyle/>
          <a:p>
            <a:pPr>
              <a:defRPr/>
            </a:pPr>
            <a:r>
              <a:rPr lang="en-US" dirty="0"/>
              <a:t>© Copyright IBM Corporation 2017</a:t>
            </a:r>
          </a:p>
        </p:txBody>
      </p:sp>
    </p:spTree>
    <p:custDataLst>
      <p:tags r:id="rId1"/>
    </p:custDataLst>
    <p:extLst>
      <p:ext uri="{BB962C8B-B14F-4D97-AF65-F5344CB8AC3E}">
        <p14:creationId xmlns:p14="http://schemas.microsoft.com/office/powerpoint/2010/main" val="4098175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service models: SaaS</a:t>
            </a:r>
            <a:endParaRPr lang="en-US" dirty="0">
              <a:solidFill>
                <a:schemeClr val="tx1"/>
              </a:solidFill>
            </a:endParaRPr>
          </a:p>
        </p:txBody>
      </p:sp>
      <p:pic>
        <p:nvPicPr>
          <p:cNvPr id="2" name="Picture 2">
            <a:extLst>
              <a:ext uri="{FF2B5EF4-FFF2-40B4-BE49-F238E27FC236}">
                <a16:creationId xmlns="" xmlns:a16="http://schemas.microsoft.com/office/drawing/2014/main" id="{914FB706-C49F-43E4-9BB3-D94E00F70666}"/>
              </a:ext>
            </a:extLst>
          </p:cNvPr>
          <p:cNvPicPr>
            <a:picLocks noChangeAspect="1"/>
          </p:cNvPicPr>
          <p:nvPr/>
        </p:nvPicPr>
        <p:blipFill>
          <a:blip r:embed="rId4"/>
          <a:stretch>
            <a:fillRect/>
          </a:stretch>
        </p:blipFill>
        <p:spPr>
          <a:xfrm>
            <a:off x="4494216" y="2181225"/>
            <a:ext cx="7623201" cy="3554622"/>
          </a:xfrm>
          <a:prstGeom prst="rect">
            <a:avLst/>
          </a:prstGeom>
        </p:spPr>
      </p:pic>
      <p:sp>
        <p:nvSpPr>
          <p:cNvPr id="3" name="TextBox 2">
            <a:extLst>
              <a:ext uri="{FF2B5EF4-FFF2-40B4-BE49-F238E27FC236}">
                <a16:creationId xmlns="" xmlns:a16="http://schemas.microsoft.com/office/drawing/2014/main" id="{CD5D38B4-55B2-44FA-9AD5-1C3DA5B79302}"/>
              </a:ext>
            </a:extLst>
          </p:cNvPr>
          <p:cNvSpPr txBox="1"/>
          <p:nvPr/>
        </p:nvSpPr>
        <p:spPr>
          <a:xfrm>
            <a:off x="419100" y="1905000"/>
            <a:ext cx="3931841"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Provides network-based access to commercially available software. </a:t>
            </a:r>
          </a:p>
          <a:p>
            <a:endParaRPr lang="en-US" dirty="0"/>
          </a:p>
          <a:p>
            <a:pPr marL="285750" indent="-285750">
              <a:buFont typeface="Arial"/>
              <a:buChar char="•"/>
            </a:pPr>
            <a:r>
              <a:rPr lang="en-US" dirty="0"/>
              <a:t>Enables:</a:t>
            </a:r>
            <a:endParaRPr lang="en-US" dirty="0">
              <a:cs typeface="Arial"/>
            </a:endParaRPr>
          </a:p>
          <a:p>
            <a:pPr marL="965200" lvl="1" indent="-285750">
              <a:buFont typeface="Arial"/>
              <a:buChar char="•"/>
            </a:pPr>
            <a:r>
              <a:rPr lang="en-US" dirty="0"/>
              <a:t>Speedy software deployment </a:t>
            </a:r>
            <a:endParaRPr lang="en-US" dirty="0">
              <a:cs typeface="Arial"/>
            </a:endParaRPr>
          </a:p>
          <a:p>
            <a:pPr marL="965200" lvl="1" indent="-285750">
              <a:buFont typeface="Arial"/>
              <a:buChar char="•"/>
            </a:pPr>
            <a:r>
              <a:rPr lang="en-US" dirty="0"/>
              <a:t>Faster user adoption of software </a:t>
            </a:r>
            <a:endParaRPr lang="en-US" dirty="0">
              <a:cs typeface="Arial"/>
            </a:endParaRPr>
          </a:p>
          <a:p>
            <a:pPr marL="965200" lvl="1" indent="-285750">
              <a:buFont typeface="Arial"/>
              <a:buChar char="•"/>
            </a:pPr>
            <a:r>
              <a:rPr lang="en-US" dirty="0"/>
              <a:t>Fewer support requirements</a:t>
            </a:r>
            <a:endParaRPr lang="en-US" dirty="0">
              <a:cs typeface="Arial"/>
            </a:endParaRPr>
          </a:p>
          <a:p>
            <a:pPr marL="965200" lvl="1" indent="-285750">
              <a:buFont typeface="Arial"/>
              <a:buChar char="•"/>
            </a:pPr>
            <a:r>
              <a:rPr lang="en-US" dirty="0"/>
              <a:t>Ease in implementation and upgrades </a:t>
            </a:r>
            <a:endParaRPr lang="en-US" dirty="0">
              <a:cs typeface="Arial"/>
            </a:endParaRPr>
          </a:p>
          <a:p>
            <a:endParaRPr lang="en-US" dirty="0"/>
          </a:p>
          <a:p>
            <a:pPr marL="285750" indent="-285750">
              <a:buFont typeface="Arial"/>
              <a:buChar char="•"/>
            </a:pPr>
            <a:r>
              <a:rPr lang="en-US" dirty="0"/>
              <a:t>Common examples include Gmail and Google Docs.</a:t>
            </a:r>
            <a:endParaRPr lang="en-US" dirty="0">
              <a:cs typeface="Arial"/>
            </a:endParaRPr>
          </a:p>
        </p:txBody>
      </p:sp>
    </p:spTree>
    <p:custDataLst>
      <p:tags r:id="rId1"/>
    </p:custDataLst>
    <p:extLst>
      <p:ext uri="{BB962C8B-B14F-4D97-AF65-F5344CB8AC3E}">
        <p14:creationId xmlns:p14="http://schemas.microsoft.com/office/powerpoint/2010/main" val="111704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service models: DBaaS</a:t>
            </a:r>
            <a:endParaRPr lang="en-US" dirty="0">
              <a:solidFill>
                <a:schemeClr val="tx1"/>
              </a:solidFill>
            </a:endParaRPr>
          </a:p>
        </p:txBody>
      </p:sp>
      <p:pic>
        <p:nvPicPr>
          <p:cNvPr id="2" name="Picture 2">
            <a:extLst>
              <a:ext uri="{FF2B5EF4-FFF2-40B4-BE49-F238E27FC236}">
                <a16:creationId xmlns="" xmlns:a16="http://schemas.microsoft.com/office/drawing/2014/main" id="{78AE7FDB-CEA7-4588-9D7A-FA623B806866}"/>
              </a:ext>
            </a:extLst>
          </p:cNvPr>
          <p:cNvPicPr>
            <a:picLocks noChangeAspect="1"/>
          </p:cNvPicPr>
          <p:nvPr/>
        </p:nvPicPr>
        <p:blipFill>
          <a:blip r:embed="rId4"/>
          <a:stretch>
            <a:fillRect/>
          </a:stretch>
        </p:blipFill>
        <p:spPr>
          <a:xfrm>
            <a:off x="7922008" y="3800475"/>
            <a:ext cx="2568892" cy="2403513"/>
          </a:xfrm>
          <a:prstGeom prst="rect">
            <a:avLst/>
          </a:prstGeom>
        </p:spPr>
      </p:pic>
      <p:sp>
        <p:nvSpPr>
          <p:cNvPr id="3" name="TextBox 2">
            <a:extLst>
              <a:ext uri="{FF2B5EF4-FFF2-40B4-BE49-F238E27FC236}">
                <a16:creationId xmlns="" xmlns:a16="http://schemas.microsoft.com/office/drawing/2014/main" id="{B24F91A0-C318-4F0E-BBAC-1A9FE5271550}"/>
              </a:ext>
            </a:extLst>
          </p:cNvPr>
          <p:cNvSpPr txBox="1"/>
          <p:nvPr/>
        </p:nvSpPr>
        <p:spPr>
          <a:xfrm>
            <a:off x="485775" y="1400175"/>
            <a:ext cx="8212256"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 that enables users to provision, manage, consume, configure, and operate database software without having to know about the implementations of specific database software.  </a:t>
            </a:r>
          </a:p>
          <a:p>
            <a:endParaRPr lang="en-US" dirty="0"/>
          </a:p>
          <a:p>
            <a:pPr marL="285750" indent="-285750">
              <a:buFont typeface="Arial"/>
              <a:buChar char="•"/>
            </a:pPr>
            <a:r>
              <a:rPr lang="en-US" dirty="0"/>
              <a:t>Example:  </a:t>
            </a:r>
          </a:p>
          <a:p>
            <a:pPr marL="965200" lvl="1" indent="-285750">
              <a:buFont typeface="Arial"/>
              <a:buChar char="•"/>
            </a:pPr>
            <a:r>
              <a:rPr lang="en-US" dirty="0"/>
              <a:t>Provision a MySQL database, manage, configure and operate it using the same set of API calls as if it were an Oracle or MongoDB database. </a:t>
            </a:r>
            <a:endParaRPr lang="en-US" dirty="0">
              <a:cs typeface="Arial"/>
            </a:endParaRPr>
          </a:p>
          <a:p>
            <a:pPr marL="965200" lvl="1" indent="-285750">
              <a:buFont typeface="Arial"/>
              <a:buChar char="•"/>
            </a:pPr>
            <a:r>
              <a:rPr lang="en-US" dirty="0"/>
              <a:t>Request a backup of the database using an API call or request a MySQL cluster or a MongoDB cluster, </a:t>
            </a:r>
            <a:endParaRPr lang="en-US" dirty="0">
              <a:cs typeface="Arial"/>
            </a:endParaRPr>
          </a:p>
          <a:p>
            <a:pPr marL="965200" lvl="1" indent="-285750">
              <a:buFont typeface="Arial"/>
              <a:buChar char="•"/>
            </a:pPr>
            <a:r>
              <a:rPr lang="en-US" dirty="0"/>
              <a:t>Resize that cluster without knowing how those operations were performed for each database technology.</a:t>
            </a:r>
            <a:endParaRPr lang="en-US" dirty="0">
              <a:cs typeface="Arial"/>
            </a:endParaRPr>
          </a:p>
          <a:p>
            <a:pPr marL="965200" lvl="1" indent="-285750">
              <a:buFont typeface="Arial"/>
              <a:buChar char="•"/>
            </a:pPr>
            <a:endParaRPr lang="en-US" dirty="0">
              <a:cs typeface="Arial"/>
            </a:endParaRPr>
          </a:p>
          <a:p>
            <a:pPr marL="285750" indent="-285750">
              <a:buFont typeface="Arial"/>
              <a:buChar char="•"/>
            </a:pPr>
            <a:r>
              <a:rPr lang="en-US" dirty="0">
                <a:cs typeface="Arial"/>
              </a:rPr>
              <a:t>Benefits to the enterprise:</a:t>
            </a:r>
          </a:p>
          <a:p>
            <a:pPr marL="965200" lvl="1" indent="-285750">
              <a:buFont typeface="Arial"/>
              <a:buChar char="•"/>
            </a:pPr>
            <a:r>
              <a:rPr lang="en-US" dirty="0">
                <a:cs typeface="Arial"/>
              </a:rPr>
              <a:t>Developer agility</a:t>
            </a:r>
          </a:p>
          <a:p>
            <a:pPr marL="965200" lvl="1" indent="-285750">
              <a:buFont typeface="Arial"/>
              <a:buChar char="•"/>
            </a:pPr>
            <a:r>
              <a:rPr lang="en-US" dirty="0">
                <a:cs typeface="Arial"/>
              </a:rPr>
              <a:t>DBA productivity</a:t>
            </a:r>
          </a:p>
          <a:p>
            <a:pPr marL="965200" lvl="1" indent="-285750">
              <a:buFont typeface="Arial"/>
              <a:buChar char="•"/>
            </a:pPr>
            <a:r>
              <a:rPr lang="en-US" dirty="0">
                <a:cs typeface="Arial"/>
              </a:rPr>
              <a:t>Application reliability, performance, and security</a:t>
            </a:r>
          </a:p>
        </p:txBody>
      </p:sp>
    </p:spTree>
    <p:custDataLst>
      <p:tags r:id="rId1"/>
    </p:custDataLst>
    <p:extLst>
      <p:ext uri="{BB962C8B-B14F-4D97-AF65-F5344CB8AC3E}">
        <p14:creationId xmlns:p14="http://schemas.microsoft.com/office/powerpoint/2010/main" val="3451626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12</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deployment models</a:t>
            </a:r>
          </a:p>
        </p:txBody>
      </p:sp>
      <p:pic>
        <p:nvPicPr>
          <p:cNvPr id="6" name="Picture 6">
            <a:extLst>
              <a:ext uri="{FF2B5EF4-FFF2-40B4-BE49-F238E27FC236}">
                <a16:creationId xmlns="" xmlns:a16="http://schemas.microsoft.com/office/drawing/2014/main" id="{85A01F11-D686-4C11-A767-9D399F422CEF}"/>
              </a:ext>
            </a:extLst>
          </p:cNvPr>
          <p:cNvPicPr>
            <a:picLocks noChangeAspect="1"/>
          </p:cNvPicPr>
          <p:nvPr/>
        </p:nvPicPr>
        <p:blipFill>
          <a:blip r:embed="rId4"/>
          <a:stretch>
            <a:fillRect/>
          </a:stretch>
        </p:blipFill>
        <p:spPr>
          <a:xfrm>
            <a:off x="6021590" y="1905000"/>
            <a:ext cx="5860848" cy="3425395"/>
          </a:xfrm>
          <a:prstGeom prst="rect">
            <a:avLst/>
          </a:prstGeom>
        </p:spPr>
      </p:pic>
      <p:sp>
        <p:nvSpPr>
          <p:cNvPr id="2" name="TextBox 1">
            <a:extLst>
              <a:ext uri="{FF2B5EF4-FFF2-40B4-BE49-F238E27FC236}">
                <a16:creationId xmlns="" xmlns:a16="http://schemas.microsoft.com/office/drawing/2014/main" id="{750E8500-95FA-43AD-A49C-3785444B05C8}"/>
              </a:ext>
            </a:extLst>
          </p:cNvPr>
          <p:cNvSpPr txBox="1"/>
          <p:nvPr/>
        </p:nvSpPr>
        <p:spPr>
          <a:xfrm>
            <a:off x="476250" y="1609725"/>
            <a:ext cx="5308362"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Private: </a:t>
            </a:r>
            <a:r>
              <a:rPr lang="en-US" dirty="0">
                <a:cs typeface="Arial"/>
              </a:rPr>
              <a:t>Resources are owned by an organization and maintained either by the organization or a third party.  The resources can be located on-site or off-site.  Computing resources are behind the corporate firewall. </a:t>
            </a:r>
          </a:p>
          <a:p>
            <a:pPr marL="285750" indent="-285750">
              <a:buFont typeface="Arial"/>
              <a:buChar char="•"/>
            </a:pPr>
            <a:endParaRPr lang="en-US" dirty="0">
              <a:cs typeface="Arial"/>
            </a:endParaRPr>
          </a:p>
          <a:p>
            <a:pPr marL="285750" indent="-285750">
              <a:buFont typeface="Arial"/>
              <a:buChar char="•"/>
            </a:pPr>
            <a:r>
              <a:rPr lang="en-US" b="1" dirty="0">
                <a:cs typeface="Arial"/>
              </a:rPr>
              <a:t>Public: </a:t>
            </a:r>
            <a:r>
              <a:rPr lang="en-US" dirty="0">
                <a:cs typeface="Arial"/>
              </a:rPr>
              <a:t>Resources are provided by a "cloud provider".  These resources are </a:t>
            </a:r>
            <a:r>
              <a:rPr lang="en-US" dirty="0" smtClean="0">
                <a:cs typeface="Arial"/>
              </a:rPr>
              <a:t>used by </a:t>
            </a:r>
            <a:r>
              <a:rPr lang="en-US" dirty="0">
                <a:cs typeface="Arial"/>
              </a:rPr>
              <a:t>different organization through public Internet on a pay as you go model.  Separation of resources is ensured by the cloud provider.  This concept is known as multitenancy. </a:t>
            </a:r>
          </a:p>
          <a:p>
            <a:pPr marL="285750" indent="-285750">
              <a:buFont typeface="Arial"/>
              <a:buChar char="•"/>
            </a:pPr>
            <a:endParaRPr lang="en-US" b="1" dirty="0">
              <a:cs typeface="Arial"/>
            </a:endParaRPr>
          </a:p>
          <a:p>
            <a:pPr marL="285750" indent="-285750">
              <a:buFont typeface="Arial"/>
              <a:buChar char="•"/>
            </a:pPr>
            <a:r>
              <a:rPr lang="en-US" b="1" dirty="0">
                <a:cs typeface="Arial"/>
              </a:rPr>
              <a:t>Hybrid: </a:t>
            </a:r>
            <a:r>
              <a:rPr lang="en-US" dirty="0">
                <a:cs typeface="Arial"/>
              </a:rPr>
              <a:t>Combination of the public and private deployment models connected by a standardized or proprietary technologies. </a:t>
            </a:r>
          </a:p>
        </p:txBody>
      </p:sp>
    </p:spTree>
    <p:custDataLst>
      <p:tags r:id="rId1"/>
    </p:custDataLst>
    <p:extLst>
      <p:ext uri="{BB962C8B-B14F-4D97-AF65-F5344CB8AC3E}">
        <p14:creationId xmlns:p14="http://schemas.microsoft.com/office/powerpoint/2010/main" val="4285734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deployment models: Private</a:t>
            </a:r>
            <a:endParaRPr lang="en-US" dirty="0">
              <a:solidFill>
                <a:schemeClr val="tx1"/>
              </a:solidFill>
            </a:endParaRPr>
          </a:p>
        </p:txBody>
      </p:sp>
      <p:pic>
        <p:nvPicPr>
          <p:cNvPr id="2" name="Picture 2">
            <a:extLst>
              <a:ext uri="{FF2B5EF4-FFF2-40B4-BE49-F238E27FC236}">
                <a16:creationId xmlns="" xmlns:a16="http://schemas.microsoft.com/office/drawing/2014/main" id="{FD7822B5-872E-4058-8D1D-5F1DA79E7D6A}"/>
              </a:ext>
            </a:extLst>
          </p:cNvPr>
          <p:cNvPicPr>
            <a:picLocks noChangeAspect="1"/>
          </p:cNvPicPr>
          <p:nvPr/>
        </p:nvPicPr>
        <p:blipFill>
          <a:blip r:embed="rId4"/>
          <a:stretch>
            <a:fillRect/>
          </a:stretch>
        </p:blipFill>
        <p:spPr>
          <a:xfrm>
            <a:off x="5488004" y="1714500"/>
            <a:ext cx="6480639" cy="4210948"/>
          </a:xfrm>
          <a:prstGeom prst="rect">
            <a:avLst/>
          </a:prstGeom>
        </p:spPr>
      </p:pic>
      <p:sp>
        <p:nvSpPr>
          <p:cNvPr id="6" name="TextBox 5">
            <a:extLst>
              <a:ext uri="{FF2B5EF4-FFF2-40B4-BE49-F238E27FC236}">
                <a16:creationId xmlns="" xmlns:a16="http://schemas.microsoft.com/office/drawing/2014/main" id="{53B4E643-AD8F-404C-A363-4735C64661DF}"/>
              </a:ext>
            </a:extLst>
          </p:cNvPr>
          <p:cNvSpPr txBox="1"/>
          <p:nvPr/>
        </p:nvSpPr>
        <p:spPr>
          <a:xfrm>
            <a:off x="388938" y="1714396"/>
            <a:ext cx="5119687"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Software-defined data center </a:t>
            </a:r>
          </a:p>
          <a:p>
            <a:pPr marL="285750" indent="-285750">
              <a:buFont typeface="Arial"/>
              <a:buChar char="•"/>
            </a:pPr>
            <a:endParaRPr lang="en-US" dirty="0"/>
          </a:p>
          <a:p>
            <a:pPr marL="285750" indent="-285750">
              <a:buFont typeface="Arial"/>
              <a:buChar char="•"/>
            </a:pPr>
            <a:r>
              <a:rPr lang="en-US" dirty="0"/>
              <a:t>Combines essential hardware and other computing resources into a unified virtualized unit</a:t>
            </a:r>
            <a:r>
              <a:rPr lang="en-US" dirty="0">
                <a:cs typeface="Arial"/>
              </a:rPr>
              <a:t> </a:t>
            </a:r>
          </a:p>
          <a:p>
            <a:pPr marL="285750" indent="-285750">
              <a:buFont typeface="Arial"/>
              <a:buChar char="•"/>
            </a:pPr>
            <a:endParaRPr lang="en-US" dirty="0"/>
          </a:p>
          <a:p>
            <a:pPr marL="285750" indent="-285750">
              <a:buFont typeface="Arial"/>
              <a:buChar char="•"/>
            </a:pPr>
            <a:r>
              <a:rPr lang="en-US" dirty="0"/>
              <a:t>Enables enterprises to scale and provision resources more dynamically than with traditional hardware-centric computing environments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Typically hosted within a company's firewall</a:t>
            </a:r>
          </a:p>
        </p:txBody>
      </p:sp>
    </p:spTree>
    <p:custDataLst>
      <p:tags r:id="rId1"/>
    </p:custDataLst>
    <p:extLst>
      <p:ext uri="{BB962C8B-B14F-4D97-AF65-F5344CB8AC3E}">
        <p14:creationId xmlns:p14="http://schemas.microsoft.com/office/powerpoint/2010/main" val="366043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deployment models: Public</a:t>
            </a:r>
            <a:endParaRPr lang="en-US" dirty="0">
              <a:solidFill>
                <a:schemeClr val="tx1"/>
              </a:solidFill>
            </a:endParaRPr>
          </a:p>
        </p:txBody>
      </p:sp>
      <p:pic>
        <p:nvPicPr>
          <p:cNvPr id="2" name="Picture 2">
            <a:extLst>
              <a:ext uri="{FF2B5EF4-FFF2-40B4-BE49-F238E27FC236}">
                <a16:creationId xmlns="" xmlns:a16="http://schemas.microsoft.com/office/drawing/2014/main" id="{9471EEA1-9B8D-4904-A01F-33E649794039}"/>
              </a:ext>
            </a:extLst>
          </p:cNvPr>
          <p:cNvPicPr>
            <a:picLocks noChangeAspect="1"/>
          </p:cNvPicPr>
          <p:nvPr/>
        </p:nvPicPr>
        <p:blipFill>
          <a:blip r:embed="rId4"/>
          <a:stretch>
            <a:fillRect/>
          </a:stretch>
        </p:blipFill>
        <p:spPr>
          <a:xfrm>
            <a:off x="5779638" y="1866900"/>
            <a:ext cx="5941010" cy="3509472"/>
          </a:xfrm>
          <a:prstGeom prst="rect">
            <a:avLst/>
          </a:prstGeom>
        </p:spPr>
      </p:pic>
      <p:sp>
        <p:nvSpPr>
          <p:cNvPr id="6" name="TextBox 5">
            <a:extLst>
              <a:ext uri="{FF2B5EF4-FFF2-40B4-BE49-F238E27FC236}">
                <a16:creationId xmlns="" xmlns:a16="http://schemas.microsoft.com/office/drawing/2014/main" id="{37FB4917-E889-44A0-9CE7-D34CF2599EFD}"/>
              </a:ext>
            </a:extLst>
          </p:cNvPr>
          <p:cNvSpPr txBox="1"/>
          <p:nvPr/>
        </p:nvSpPr>
        <p:spPr>
          <a:xfrm>
            <a:off x="428908" y="2362200"/>
            <a:ext cx="5288261" cy="192360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Scalable and elastic IT-enabled capabilities are provided as a service </a:t>
            </a:r>
          </a:p>
          <a:p>
            <a:pPr marL="285750" indent="-285750">
              <a:buFont typeface="Arial"/>
              <a:buChar char="•"/>
            </a:pPr>
            <a:endParaRPr lang="en-US" dirty="0"/>
          </a:p>
          <a:p>
            <a:pPr marL="285750" indent="-285750">
              <a:buFont typeface="Arial"/>
              <a:buChar char="•"/>
            </a:pPr>
            <a:r>
              <a:rPr lang="en-US" dirty="0"/>
              <a:t>Supports customers that are external to the provider’s organization</a:t>
            </a:r>
            <a:endParaRPr lang="en-US" dirty="0">
              <a:cs typeface="Arial"/>
            </a:endParaRPr>
          </a:p>
          <a:p>
            <a:pPr marL="285750" indent="-285750">
              <a:buFont typeface="Arial"/>
              <a:buChar char="•"/>
            </a:pPr>
            <a:endParaRPr lang="en-US" dirty="0">
              <a:cs typeface="Arial"/>
            </a:endParaRPr>
          </a:p>
          <a:p>
            <a:pPr marL="285750" indent="-285750">
              <a:buFont typeface="Arial"/>
              <a:buChar char="•"/>
            </a:pPr>
            <a:endParaRPr lang="en-US" dirty="0">
              <a:cs typeface="Arial"/>
            </a:endParaRPr>
          </a:p>
        </p:txBody>
      </p:sp>
    </p:spTree>
    <p:custDataLst>
      <p:tags r:id="rId1"/>
    </p:custDataLst>
    <p:extLst>
      <p:ext uri="{BB962C8B-B14F-4D97-AF65-F5344CB8AC3E}">
        <p14:creationId xmlns:p14="http://schemas.microsoft.com/office/powerpoint/2010/main" val="304309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deployment models: Hybrid</a:t>
            </a:r>
            <a:endParaRPr lang="en-US" dirty="0">
              <a:solidFill>
                <a:schemeClr val="tx1"/>
              </a:solidFill>
            </a:endParaRPr>
          </a:p>
        </p:txBody>
      </p:sp>
      <p:pic>
        <p:nvPicPr>
          <p:cNvPr id="2" name="Picture 2">
            <a:extLst>
              <a:ext uri="{FF2B5EF4-FFF2-40B4-BE49-F238E27FC236}">
                <a16:creationId xmlns="" xmlns:a16="http://schemas.microsoft.com/office/drawing/2014/main" id="{6F5EB4F2-507C-42A4-AB43-C4CF8433019A}"/>
              </a:ext>
            </a:extLst>
          </p:cNvPr>
          <p:cNvPicPr>
            <a:picLocks noChangeAspect="1"/>
          </p:cNvPicPr>
          <p:nvPr/>
        </p:nvPicPr>
        <p:blipFill>
          <a:blip r:embed="rId4"/>
          <a:stretch>
            <a:fillRect/>
          </a:stretch>
        </p:blipFill>
        <p:spPr>
          <a:xfrm>
            <a:off x="5931985" y="1676400"/>
            <a:ext cx="6007977" cy="3720351"/>
          </a:xfrm>
          <a:prstGeom prst="rect">
            <a:avLst/>
          </a:prstGeom>
        </p:spPr>
      </p:pic>
      <p:sp>
        <p:nvSpPr>
          <p:cNvPr id="6" name="TextBox 5">
            <a:extLst>
              <a:ext uri="{FF2B5EF4-FFF2-40B4-BE49-F238E27FC236}">
                <a16:creationId xmlns="" xmlns:a16="http://schemas.microsoft.com/office/drawing/2014/main" id="{C086892D-BE7A-40DE-AA0B-12C249015516}"/>
              </a:ext>
            </a:extLst>
          </p:cNvPr>
          <p:cNvSpPr txBox="1"/>
          <p:nvPr/>
        </p:nvSpPr>
        <p:spPr>
          <a:xfrm>
            <a:off x="400050" y="2505075"/>
            <a:ext cx="5209779" cy="218521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Enterprise architecture that integrates public and private clouds </a:t>
            </a:r>
          </a:p>
          <a:p>
            <a:pPr marL="285750" indent="-285750">
              <a:buFont typeface="Arial"/>
              <a:buChar char="•"/>
            </a:pPr>
            <a:endParaRPr lang="en-US" dirty="0">
              <a:cs typeface="Arial"/>
            </a:endParaRPr>
          </a:p>
          <a:p>
            <a:pPr marL="285750" indent="-285750">
              <a:buFont typeface="Arial"/>
              <a:buChar char="•"/>
            </a:pPr>
            <a:r>
              <a:rPr lang="en-US" dirty="0">
                <a:cs typeface="Arial"/>
              </a:rPr>
              <a:t>Maintain some data and applications in their own data centers, often for compliance or security reasons </a:t>
            </a:r>
          </a:p>
          <a:p>
            <a:pPr marL="285750" indent="-285750">
              <a:buFont typeface="Arial"/>
              <a:buChar char="•"/>
            </a:pPr>
            <a:endParaRPr lang="en-US" dirty="0">
              <a:cs typeface="Arial"/>
            </a:endParaRPr>
          </a:p>
          <a:p>
            <a:pPr marL="285750" indent="-285750">
              <a:buFont typeface="Arial"/>
              <a:buChar char="•"/>
            </a:pPr>
            <a:r>
              <a:rPr lang="en-US" dirty="0">
                <a:cs typeface="Arial"/>
              </a:rPr>
              <a:t>Integrate with the public cloud services </a:t>
            </a:r>
          </a:p>
        </p:txBody>
      </p:sp>
    </p:spTree>
    <p:custDataLst>
      <p:tags r:id="rId1"/>
    </p:custDataLst>
    <p:extLst>
      <p:ext uri="{BB962C8B-B14F-4D97-AF65-F5344CB8AC3E}">
        <p14:creationId xmlns:p14="http://schemas.microsoft.com/office/powerpoint/2010/main" val="1934977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  provisioning</a:t>
            </a:r>
          </a:p>
        </p:txBody>
      </p:sp>
      <p:sp>
        <p:nvSpPr>
          <p:cNvPr id="5" name="Slide Number Placeholder 4"/>
          <p:cNvSpPr>
            <a:spLocks noGrp="1"/>
          </p:cNvSpPr>
          <p:nvPr>
            <p:ph type="sldNum" sz="quarter" idx="10"/>
          </p:nvPr>
        </p:nvSpPr>
        <p:spPr/>
        <p:txBody>
          <a:bodyPr/>
          <a:lstStyle/>
          <a:p>
            <a:pPr>
              <a:defRPr/>
            </a:pPr>
            <a:fld id="{2DAFEF3C-BFF5-4598-9D1B-1BD302EA2799}" type="slidenum">
              <a:rPr lang="en-US" smtClean="0"/>
              <a:pPr>
                <a:defRPr/>
              </a:pPr>
              <a:t>16</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Tree>
    <p:custDataLst>
      <p:tags r:id="rId1"/>
    </p:custDataLst>
    <p:extLst>
      <p:ext uri="{BB962C8B-B14F-4D97-AF65-F5344CB8AC3E}">
        <p14:creationId xmlns:p14="http://schemas.microsoft.com/office/powerpoint/2010/main" val="3691532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17</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Automation</a:t>
            </a:r>
          </a:p>
        </p:txBody>
      </p:sp>
      <p:pic>
        <p:nvPicPr>
          <p:cNvPr id="3" name="Picture 5">
            <a:extLst>
              <a:ext uri="{FF2B5EF4-FFF2-40B4-BE49-F238E27FC236}">
                <a16:creationId xmlns="" xmlns:a16="http://schemas.microsoft.com/office/drawing/2014/main" id="{3899A49F-A248-4AC4-9B86-7280BF791EFE}"/>
              </a:ext>
            </a:extLst>
          </p:cNvPr>
          <p:cNvPicPr>
            <a:picLocks noChangeAspect="1"/>
          </p:cNvPicPr>
          <p:nvPr/>
        </p:nvPicPr>
        <p:blipFill>
          <a:blip r:embed="rId4"/>
          <a:stretch>
            <a:fillRect/>
          </a:stretch>
        </p:blipFill>
        <p:spPr>
          <a:xfrm>
            <a:off x="7232748" y="1346415"/>
            <a:ext cx="4567459" cy="4312100"/>
          </a:xfrm>
          <a:prstGeom prst="rect">
            <a:avLst/>
          </a:prstGeom>
        </p:spPr>
      </p:pic>
      <p:sp>
        <p:nvSpPr>
          <p:cNvPr id="7" name="TextBox 6">
            <a:extLst>
              <a:ext uri="{FF2B5EF4-FFF2-40B4-BE49-F238E27FC236}">
                <a16:creationId xmlns="" xmlns:a16="http://schemas.microsoft.com/office/drawing/2014/main" id="{CFD18CD6-4C71-4AC9-9C90-2DC28FEE42DE}"/>
              </a:ext>
            </a:extLst>
          </p:cNvPr>
          <p:cNvSpPr txBox="1"/>
          <p:nvPr/>
        </p:nvSpPr>
        <p:spPr>
          <a:xfrm>
            <a:off x="133350" y="1543050"/>
            <a:ext cx="7205466" cy="40164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Automation can address the needs of several architectural layers:</a:t>
            </a:r>
          </a:p>
          <a:p>
            <a:endParaRPr lang="en-US" dirty="0"/>
          </a:p>
          <a:p>
            <a:pPr marL="285750" indent="-285750">
              <a:buFont typeface="Arial"/>
              <a:buChar char="•"/>
            </a:pPr>
            <a:r>
              <a:rPr lang="en-US" dirty="0"/>
              <a:t>At the </a:t>
            </a:r>
            <a:r>
              <a:rPr lang="en-US" b="1" dirty="0"/>
              <a:t>server layer</a:t>
            </a:r>
            <a:r>
              <a:rPr lang="en-US" dirty="0"/>
              <a:t>, the trend toward using highly automated configuration tools like Puppet work with large and dense server farms. Cloud automation tools allow you to effectively manage and provision installed capacity. </a:t>
            </a:r>
            <a:r>
              <a:rPr lang="en-US" dirty="0">
                <a:latin typeface="+mn-ea"/>
                <a:cs typeface="+mn-ea"/>
              </a:rPr>
              <a:t/>
            </a:r>
            <a:br>
              <a:rPr lang="en-US" dirty="0">
                <a:latin typeface="+mn-ea"/>
                <a:cs typeface="+mn-ea"/>
              </a:rPr>
            </a:br>
            <a:endParaRPr lang="en-US" dirty="0">
              <a:cs typeface="Arial"/>
            </a:endParaRPr>
          </a:p>
          <a:p>
            <a:pPr marL="285750" indent="-285750">
              <a:buFont typeface="Arial"/>
              <a:buChar char="•"/>
            </a:pPr>
            <a:r>
              <a:rPr lang="en-US" dirty="0"/>
              <a:t>At the </a:t>
            </a:r>
            <a:r>
              <a:rPr lang="en-US" b="1" dirty="0"/>
              <a:t>software layer</a:t>
            </a:r>
            <a:r>
              <a:rPr lang="en-US" dirty="0"/>
              <a:t>, complex systems can be configured once and then rolled out in an agile manner.  Intelligent systems architecture can balance the load among compute, network or storage resources, bringing systems online or offline as demand dictates.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Infrastructure automation</a:t>
            </a:r>
            <a:r>
              <a:rPr lang="en-US" dirty="0">
                <a:cs typeface="Arial"/>
              </a:rPr>
              <a:t> involves template creation for infrastructure that can be replicated and deployed. </a:t>
            </a:r>
          </a:p>
          <a:p>
            <a:endParaRPr lang="en-US" dirty="0">
              <a:cs typeface="Arial"/>
            </a:endParaRPr>
          </a:p>
        </p:txBody>
      </p:sp>
    </p:spTree>
    <p:custDataLst>
      <p:tags r:id="rId1"/>
    </p:custDataLst>
    <p:extLst>
      <p:ext uri="{BB962C8B-B14F-4D97-AF65-F5344CB8AC3E}">
        <p14:creationId xmlns:p14="http://schemas.microsoft.com/office/powerpoint/2010/main" val="115673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18</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DevOps</a:t>
            </a:r>
          </a:p>
        </p:txBody>
      </p:sp>
      <p:pic>
        <p:nvPicPr>
          <p:cNvPr id="6" name="Picture 6">
            <a:extLst>
              <a:ext uri="{FF2B5EF4-FFF2-40B4-BE49-F238E27FC236}">
                <a16:creationId xmlns="" xmlns:a16="http://schemas.microsoft.com/office/drawing/2014/main" id="{FAD249AD-B08D-43FA-A6BD-9C97783C467A}"/>
              </a:ext>
            </a:extLst>
          </p:cNvPr>
          <p:cNvPicPr>
            <a:picLocks noChangeAspect="1"/>
          </p:cNvPicPr>
          <p:nvPr/>
        </p:nvPicPr>
        <p:blipFill>
          <a:blip r:embed="rId4"/>
          <a:stretch>
            <a:fillRect/>
          </a:stretch>
        </p:blipFill>
        <p:spPr>
          <a:xfrm>
            <a:off x="6982502" y="1847850"/>
            <a:ext cx="5177214" cy="3361852"/>
          </a:xfrm>
          <a:prstGeom prst="rect">
            <a:avLst/>
          </a:prstGeom>
        </p:spPr>
      </p:pic>
      <p:sp>
        <p:nvSpPr>
          <p:cNvPr id="8" name="TextBox 7">
            <a:extLst>
              <a:ext uri="{FF2B5EF4-FFF2-40B4-BE49-F238E27FC236}">
                <a16:creationId xmlns="" xmlns:a16="http://schemas.microsoft.com/office/drawing/2014/main" id="{794BE02F-38C8-423F-8375-13A21798574B}"/>
              </a:ext>
            </a:extLst>
          </p:cNvPr>
          <p:cNvSpPr txBox="1"/>
          <p:nvPr/>
        </p:nvSpPr>
        <p:spPr>
          <a:xfrm>
            <a:off x="219075" y="1419225"/>
            <a:ext cx="7878167" cy="8778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dirty="0"/>
              <a:t>... the practice of operations and development engineers participating together in the entire service lifecycle, from design through the development process to production support.</a:t>
            </a:r>
            <a:r>
              <a:rPr lang="en-US" b="1" i="1" dirty="0">
                <a:cs typeface="Arial"/>
              </a:rPr>
              <a:t> </a:t>
            </a:r>
            <a:endParaRPr lang="en-US" dirty="0"/>
          </a:p>
        </p:txBody>
      </p:sp>
      <p:sp>
        <p:nvSpPr>
          <p:cNvPr id="9" name="TextBox 8">
            <a:extLst>
              <a:ext uri="{FF2B5EF4-FFF2-40B4-BE49-F238E27FC236}">
                <a16:creationId xmlns="" xmlns:a16="http://schemas.microsoft.com/office/drawing/2014/main" id="{06BF3E42-74B0-441E-A3F9-0F87DCF8140B}"/>
              </a:ext>
            </a:extLst>
          </p:cNvPr>
          <p:cNvSpPr txBox="1"/>
          <p:nvPr/>
        </p:nvSpPr>
        <p:spPr>
          <a:xfrm>
            <a:off x="85725" y="2703513"/>
            <a:ext cx="7115772"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DevOps does not differentiate between different developer and sysadmin sub-disciplines. Generally...</a:t>
            </a:r>
          </a:p>
          <a:p>
            <a:pPr algn="ctr"/>
            <a:endParaRPr lang="en-US" dirty="0"/>
          </a:p>
          <a:p>
            <a:pPr marL="285750" indent="-285750">
              <a:buChar char="•"/>
            </a:pPr>
            <a:r>
              <a:rPr lang="en-US" b="1" dirty="0"/>
              <a:t>Dev</a:t>
            </a:r>
            <a:r>
              <a:rPr lang="en-US" dirty="0"/>
              <a:t> is shorthand for developers, however in practice it means all the people involved in developing the product.  Dev can include Product, Test, QA, and other disciplines.</a:t>
            </a:r>
            <a:endParaRPr lang="en-US" dirty="0">
              <a:cs typeface="Arial"/>
            </a:endParaRPr>
          </a:p>
          <a:p>
            <a:pPr algn="ctr"/>
            <a:r>
              <a:rPr lang="en-US" dirty="0"/>
              <a:t> </a:t>
            </a:r>
          </a:p>
          <a:p>
            <a:pPr marL="285750" indent="-285750">
              <a:buChar char="•"/>
            </a:pPr>
            <a:r>
              <a:rPr lang="en-US" b="1" dirty="0"/>
              <a:t>Ops</a:t>
            </a:r>
            <a:r>
              <a:rPr lang="en-US" dirty="0"/>
              <a:t> is a term for systems engineers, system administrators, operations staff, release engineers, DBAs, network engineers, security professionals, and various other subdisciplines and job titles.</a:t>
            </a:r>
            <a:endParaRPr lang="en-US" dirty="0">
              <a:cs typeface="Arial"/>
            </a:endParaRPr>
          </a:p>
          <a:p>
            <a:pPr algn="ctr"/>
            <a:endParaRPr lang="en-US" dirty="0">
              <a:cs typeface="Arial"/>
            </a:endParaRPr>
          </a:p>
        </p:txBody>
      </p:sp>
    </p:spTree>
    <p:custDataLst>
      <p:tags r:id="rId1"/>
    </p:custDataLst>
    <p:extLst>
      <p:ext uri="{BB962C8B-B14F-4D97-AF65-F5344CB8AC3E}">
        <p14:creationId xmlns:p14="http://schemas.microsoft.com/office/powerpoint/2010/main" val="1298898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19</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Security</a:t>
            </a:r>
          </a:p>
        </p:txBody>
      </p:sp>
      <p:pic>
        <p:nvPicPr>
          <p:cNvPr id="3" name="Picture 6">
            <a:extLst>
              <a:ext uri="{FF2B5EF4-FFF2-40B4-BE49-F238E27FC236}">
                <a16:creationId xmlns="" xmlns:a16="http://schemas.microsoft.com/office/drawing/2014/main" id="{ADD053CD-A039-4F22-87C0-8D4F1F807047}"/>
              </a:ext>
            </a:extLst>
          </p:cNvPr>
          <p:cNvPicPr>
            <a:picLocks noChangeAspect="1"/>
          </p:cNvPicPr>
          <p:nvPr/>
        </p:nvPicPr>
        <p:blipFill>
          <a:blip r:embed="rId4"/>
          <a:stretch>
            <a:fillRect/>
          </a:stretch>
        </p:blipFill>
        <p:spPr>
          <a:xfrm>
            <a:off x="4731877" y="1470235"/>
            <a:ext cx="6715586" cy="4146340"/>
          </a:xfrm>
          <a:prstGeom prst="rect">
            <a:avLst/>
          </a:prstGeom>
        </p:spPr>
      </p:pic>
      <p:sp>
        <p:nvSpPr>
          <p:cNvPr id="10" name="TextBox 9">
            <a:extLst>
              <a:ext uri="{FF2B5EF4-FFF2-40B4-BE49-F238E27FC236}">
                <a16:creationId xmlns="" xmlns:a16="http://schemas.microsoft.com/office/drawing/2014/main" id="{60079160-D12C-4515-90F6-8C61C0065F54}"/>
              </a:ext>
            </a:extLst>
          </p:cNvPr>
          <p:cNvSpPr txBox="1"/>
          <p:nvPr/>
        </p:nvSpPr>
        <p:spPr>
          <a:xfrm>
            <a:off x="258540" y="1790700"/>
            <a:ext cx="4301332"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The "security line of responsibility" is shown by a red line and indicates where an enterprise (consumer) can invest more money and resources.  </a:t>
            </a:r>
          </a:p>
          <a:p>
            <a:pPr marL="285750" indent="-285750">
              <a:buFont typeface="Arial"/>
              <a:buChar char="•"/>
            </a:pPr>
            <a:endParaRPr lang="en-US" dirty="0">
              <a:cs typeface="Arial"/>
            </a:endParaRPr>
          </a:p>
          <a:p>
            <a:pPr marL="285750" indent="-285750">
              <a:buFont typeface="Arial"/>
              <a:buChar char="•"/>
            </a:pPr>
            <a:r>
              <a:rPr lang="en-US" dirty="0"/>
              <a:t>The line varies depending on which cloud service model is utilized. </a:t>
            </a:r>
            <a:endParaRPr lang="en-US" dirty="0">
              <a:cs typeface="Arial"/>
            </a:endParaRPr>
          </a:p>
          <a:p>
            <a:endParaRPr lang="en-US" dirty="0"/>
          </a:p>
          <a:p>
            <a:pPr marL="285750" indent="-285750">
              <a:buFont typeface="Arial"/>
              <a:buChar char="•"/>
            </a:pPr>
            <a:r>
              <a:rPr lang="en-US" dirty="0"/>
              <a:t>Example: an enterprise the utilizes the SaaS service model can spend its resources data security and access security, since the SaaS provider is responsible for securing the stack below the data level. </a:t>
            </a:r>
            <a:endParaRPr lang="en-US" dirty="0">
              <a:cs typeface="Arial"/>
            </a:endParaRPr>
          </a:p>
        </p:txBody>
      </p:sp>
    </p:spTree>
    <p:custDataLst>
      <p:tags r:id="rId1"/>
    </p:custDataLst>
    <p:extLst>
      <p:ext uri="{BB962C8B-B14F-4D97-AF65-F5344CB8AC3E}">
        <p14:creationId xmlns:p14="http://schemas.microsoft.com/office/powerpoint/2010/main" val="392998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prstGeom prst="rect">
            <a:avLst/>
          </a:prstGeom>
        </p:spPr>
        <p:txBody>
          <a:bodyPr/>
          <a:lstStyle/>
          <a:p>
            <a:r>
              <a:rPr lang="en-US" dirty="0"/>
              <a:t>Explain the timeline that led up to enterprises adopting cloud technologies</a:t>
            </a:r>
          </a:p>
          <a:p>
            <a:r>
              <a:rPr lang="en-US" dirty="0"/>
              <a:t>Discuss why enterprises adopt cloud technologies</a:t>
            </a:r>
            <a:endParaRPr lang="en-US" sz="2000" dirty="0"/>
          </a:p>
          <a:p>
            <a:r>
              <a:rPr lang="en-US" dirty="0"/>
              <a:t>Describe the following basic cloud concepts:</a:t>
            </a:r>
          </a:p>
          <a:p>
            <a:pPr lvl="1"/>
            <a:r>
              <a:rPr lang="en-US" dirty="0"/>
              <a:t>Characteristics</a:t>
            </a:r>
          </a:p>
          <a:p>
            <a:pPr lvl="1"/>
            <a:r>
              <a:rPr lang="en-US" dirty="0"/>
              <a:t>Deployment models</a:t>
            </a:r>
          </a:p>
          <a:p>
            <a:pPr lvl="1"/>
            <a:r>
              <a:rPr lang="en-US" dirty="0"/>
              <a:t>Service models</a:t>
            </a:r>
          </a:p>
          <a:p>
            <a:r>
              <a:rPr lang="en-US" dirty="0"/>
              <a:t>Describe the technologies necessary for the adoption of the cloud</a:t>
            </a:r>
            <a:endParaRPr lang="en-US" sz="1800" dirty="0"/>
          </a:p>
          <a:p>
            <a:r>
              <a:rPr lang="en-US" dirty="0"/>
              <a:t>Discuss cloud computing provisioning</a:t>
            </a:r>
          </a:p>
          <a:p>
            <a:endParaRPr lang="en-GB" dirty="0"/>
          </a:p>
        </p:txBody>
      </p:sp>
      <p:sp>
        <p:nvSpPr>
          <p:cNvPr id="2" name="Slide Number Placeholder 1"/>
          <p:cNvSpPr>
            <a:spLocks noGrp="1"/>
          </p:cNvSpPr>
          <p:nvPr>
            <p:ph type="sldNum" sz="quarter" idx="10"/>
          </p:nvPr>
        </p:nvSpPr>
        <p:spPr/>
        <p:txBody>
          <a:bodyPr/>
          <a:lstStyle/>
          <a:p>
            <a:pPr>
              <a:defRPr/>
            </a:pPr>
            <a:fld id="{11A68DD8-55F1-4DDB-A894-47428CF80362}" type="slidenum">
              <a:rPr lang="en-US" smtClean="0"/>
              <a:pPr>
                <a:defRPr/>
              </a:pPr>
              <a:t>2</a:t>
            </a:fld>
            <a:endParaRPr lang="en-US" dirty="0"/>
          </a:p>
        </p:txBody>
      </p:sp>
      <p:sp>
        <p:nvSpPr>
          <p:cNvPr id="3" name="Footer Placeholder 2"/>
          <p:cNvSpPr>
            <a:spLocks noGrp="1"/>
          </p:cNvSpPr>
          <p:nvPr>
            <p:ph type="ftr" sz="quarter" idx="11"/>
          </p:nvPr>
        </p:nvSpPr>
        <p:spPr/>
        <p:txBody>
          <a:bodyPr>
            <a:normAutofit/>
          </a:bodyPr>
          <a:lstStyle/>
          <a:p>
            <a:pPr>
              <a:defRPr/>
            </a:pPr>
            <a:r>
              <a:rPr lang="en-US" dirty="0"/>
              <a:t>© Copyright IBM Corporation 2017</a:t>
            </a:r>
          </a:p>
        </p:txBody>
      </p:sp>
      <p:sp>
        <p:nvSpPr>
          <p:cNvPr id="11267" name="Rectangle 2"/>
          <p:cNvSpPr>
            <a:spLocks noGrp="1" noChangeArrowheads="1"/>
          </p:cNvSpPr>
          <p:nvPr>
            <p:ph type="title"/>
          </p:nvPr>
        </p:nvSpPr>
        <p:spPr/>
        <p:txBody>
          <a:bodyPr/>
          <a:lstStyle/>
          <a:p>
            <a:r>
              <a:rPr lang="en-GB" dirty="0"/>
              <a:t>Agenda</a:t>
            </a:r>
          </a:p>
        </p:txBody>
      </p:sp>
    </p:spTree>
    <p:custDataLst>
      <p:tags r:id="rId1"/>
    </p:custDataLst>
    <p:extLst>
      <p:ext uri="{BB962C8B-B14F-4D97-AF65-F5344CB8AC3E}">
        <p14:creationId xmlns:p14="http://schemas.microsoft.com/office/powerpoint/2010/main" val="374579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20</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Cloud native</a:t>
            </a:r>
          </a:p>
        </p:txBody>
      </p:sp>
      <p:pic>
        <p:nvPicPr>
          <p:cNvPr id="6" name="Picture 6">
            <a:extLst>
              <a:ext uri="{FF2B5EF4-FFF2-40B4-BE49-F238E27FC236}">
                <a16:creationId xmlns="" xmlns:a16="http://schemas.microsoft.com/office/drawing/2014/main" id="{0AE76E2B-78BA-4B6F-B043-8176671863C4}"/>
              </a:ext>
            </a:extLst>
          </p:cNvPr>
          <p:cNvPicPr>
            <a:picLocks noChangeAspect="1"/>
          </p:cNvPicPr>
          <p:nvPr/>
        </p:nvPicPr>
        <p:blipFill>
          <a:blip r:embed="rId4"/>
          <a:stretch>
            <a:fillRect/>
          </a:stretch>
        </p:blipFill>
        <p:spPr>
          <a:xfrm>
            <a:off x="7881938" y="1771650"/>
            <a:ext cx="4197649" cy="4127998"/>
          </a:xfrm>
          <a:prstGeom prst="rect">
            <a:avLst/>
          </a:prstGeom>
        </p:spPr>
      </p:pic>
      <p:sp>
        <p:nvSpPr>
          <p:cNvPr id="8" name="TextBox 7">
            <a:extLst>
              <a:ext uri="{FF2B5EF4-FFF2-40B4-BE49-F238E27FC236}">
                <a16:creationId xmlns="" xmlns:a16="http://schemas.microsoft.com/office/drawing/2014/main" id="{ED13C451-7A79-460C-B517-BDBCCC418EF7}"/>
              </a:ext>
            </a:extLst>
          </p:cNvPr>
          <p:cNvSpPr txBox="1"/>
          <p:nvPr/>
        </p:nvSpPr>
        <p:spPr>
          <a:xfrm>
            <a:off x="333375" y="1676400"/>
            <a:ext cx="7452123" cy="32316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Cloud native is about the application architecture and design...less about how you code the application </a:t>
            </a:r>
          </a:p>
          <a:p>
            <a:pPr marL="285750" indent="-285750">
              <a:buFont typeface="Arial"/>
              <a:buChar char="•"/>
            </a:pPr>
            <a:endParaRPr lang="en-US" dirty="0"/>
          </a:p>
          <a:p>
            <a:pPr marL="285750" indent="-285750">
              <a:buFont typeface="Arial"/>
              <a:buChar char="•"/>
            </a:pPr>
            <a:r>
              <a:rPr lang="en-US" dirty="0"/>
              <a:t>An approach anchored in container technologies and DevOps practices for building and continuously delivering applications and microservices</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Applications are designed so they are decoupled from any specific physical resource</a:t>
            </a:r>
          </a:p>
          <a:p>
            <a:pPr marL="285750" indent="-285750">
              <a:buFont typeface="Arial"/>
              <a:buChar char="•"/>
            </a:pPr>
            <a:endParaRPr lang="en-US" dirty="0">
              <a:cs typeface="Arial"/>
            </a:endParaRPr>
          </a:p>
          <a:p>
            <a:pPr marL="285750" indent="-285750">
              <a:buFont typeface="Arial"/>
              <a:buChar char="•"/>
            </a:pPr>
            <a:r>
              <a:rPr lang="en-US" dirty="0">
                <a:cs typeface="Arial"/>
              </a:rPr>
              <a:t>Clouds provide an abstraction or virtualization layer between the application and the underlying physical (or virtual) resources, whether they are designed for cloud or not. </a:t>
            </a:r>
          </a:p>
        </p:txBody>
      </p:sp>
    </p:spTree>
    <p:custDataLst>
      <p:tags r:id="rId1"/>
    </p:custDataLst>
    <p:extLst>
      <p:ext uri="{BB962C8B-B14F-4D97-AF65-F5344CB8AC3E}">
        <p14:creationId xmlns:p14="http://schemas.microsoft.com/office/powerpoint/2010/main" val="1416024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145871E4-1F12-4F05-8D5B-91BEB06006AC}"/>
              </a:ext>
            </a:extLst>
          </p:cNvPr>
          <p:cNvSpPr>
            <a:spLocks noGrp="1"/>
          </p:cNvSpPr>
          <p:nvPr>
            <p:ph type="sldNum" sz="quarter" idx="10"/>
          </p:nvPr>
        </p:nvSpPr>
        <p:spPr/>
        <p:txBody>
          <a:bodyPr/>
          <a:lstStyle/>
          <a:p>
            <a:pPr>
              <a:defRPr/>
            </a:pPr>
            <a:fld id="{2DAFEF3C-BFF5-4598-9D1B-1BD302EA2799}" type="slidenum">
              <a:rPr lang="en-US" smtClean="0"/>
              <a:pPr>
                <a:defRPr/>
              </a:pPr>
              <a:t>21</a:t>
            </a:fld>
            <a:endParaRPr lang="en-US" dirty="0"/>
          </a:p>
        </p:txBody>
      </p:sp>
      <p:sp>
        <p:nvSpPr>
          <p:cNvPr id="5" name="Footer Placeholder 4">
            <a:extLst>
              <a:ext uri="{FF2B5EF4-FFF2-40B4-BE49-F238E27FC236}">
                <a16:creationId xmlns="" xmlns:a16="http://schemas.microsoft.com/office/drawing/2014/main" id="{40F54E2A-0335-40F3-A933-D2A2C53549CD}"/>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5EDFB1FC-510C-4489-9FD8-6ED67F96684F}"/>
              </a:ext>
            </a:extLst>
          </p:cNvPr>
          <p:cNvSpPr>
            <a:spLocks noGrp="1"/>
          </p:cNvSpPr>
          <p:nvPr>
            <p:ph type="title"/>
          </p:nvPr>
        </p:nvSpPr>
        <p:spPr/>
        <p:txBody>
          <a:bodyPr/>
          <a:lstStyle/>
          <a:p>
            <a:r>
              <a:rPr lang="en-US" dirty="0"/>
              <a:t>Standards</a:t>
            </a:r>
          </a:p>
        </p:txBody>
      </p:sp>
      <p:pic>
        <p:nvPicPr>
          <p:cNvPr id="3" name="Picture 5">
            <a:extLst>
              <a:ext uri="{FF2B5EF4-FFF2-40B4-BE49-F238E27FC236}">
                <a16:creationId xmlns="" xmlns:a16="http://schemas.microsoft.com/office/drawing/2014/main" id="{D7344B04-ECA7-411D-A21D-481446C281B0}"/>
              </a:ext>
            </a:extLst>
          </p:cNvPr>
          <p:cNvPicPr>
            <a:picLocks noChangeAspect="1"/>
          </p:cNvPicPr>
          <p:nvPr/>
        </p:nvPicPr>
        <p:blipFill>
          <a:blip r:embed="rId4"/>
          <a:stretch>
            <a:fillRect/>
          </a:stretch>
        </p:blipFill>
        <p:spPr>
          <a:xfrm>
            <a:off x="4402439" y="1042214"/>
            <a:ext cx="7701040" cy="5390336"/>
          </a:xfrm>
          <a:prstGeom prst="rect">
            <a:avLst/>
          </a:prstGeom>
        </p:spPr>
      </p:pic>
      <p:sp>
        <p:nvSpPr>
          <p:cNvPr id="7" name="TextBox 6">
            <a:extLst>
              <a:ext uri="{FF2B5EF4-FFF2-40B4-BE49-F238E27FC236}">
                <a16:creationId xmlns="" xmlns:a16="http://schemas.microsoft.com/office/drawing/2014/main" id="{3329F203-22C7-4F53-B3A6-0E1F3591EB05}"/>
              </a:ext>
            </a:extLst>
          </p:cNvPr>
          <p:cNvSpPr txBox="1"/>
          <p:nvPr/>
        </p:nvSpPr>
        <p:spPr>
          <a:xfrm>
            <a:off x="133350" y="2079625"/>
            <a:ext cx="4022725" cy="166199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For cloud developers and designers, standards are a powerful addition to their toolbox that allows them to spend more time creating new apps engineered with elegant code, and less time working out compatibility issues.</a:t>
            </a:r>
          </a:p>
        </p:txBody>
      </p:sp>
    </p:spTree>
    <p:custDataLst>
      <p:tags r:id="rId1"/>
    </p:custDataLst>
    <p:extLst>
      <p:ext uri="{BB962C8B-B14F-4D97-AF65-F5344CB8AC3E}">
        <p14:creationId xmlns:p14="http://schemas.microsoft.com/office/powerpoint/2010/main" val="38473784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Resources</a:t>
            </a:r>
          </a:p>
        </p:txBody>
      </p:sp>
      <p:sp>
        <p:nvSpPr>
          <p:cNvPr id="3" name="Slide Number Placeholder 2"/>
          <p:cNvSpPr>
            <a:spLocks noGrp="1"/>
          </p:cNvSpPr>
          <p:nvPr>
            <p:ph type="sldNum" sz="quarter" idx="10"/>
          </p:nvPr>
        </p:nvSpPr>
        <p:spPr/>
        <p:txBody>
          <a:bodyPr/>
          <a:lstStyle/>
          <a:p>
            <a:fld id="{11A68DD8-55F1-4DDB-A894-47428CF80362}" type="slidenum">
              <a:rPr lang="en-US" smtClean="0"/>
              <a:pPr/>
              <a:t>22</a:t>
            </a:fld>
            <a:endParaRPr lang="en-US" dirty="0"/>
          </a:p>
        </p:txBody>
      </p:sp>
      <p:sp>
        <p:nvSpPr>
          <p:cNvPr id="2" name="Content Placeholder 1"/>
          <p:cNvSpPr>
            <a:spLocks noGrp="1"/>
          </p:cNvSpPr>
          <p:nvPr>
            <p:ph idx="4294967295"/>
          </p:nvPr>
        </p:nvSpPr>
        <p:spPr>
          <a:xfrm>
            <a:off x="190500" y="1358900"/>
            <a:ext cx="11385550" cy="5029350"/>
          </a:xfrm>
        </p:spPr>
        <p:txBody>
          <a:bodyPr>
            <a:noAutofit/>
          </a:bodyPr>
          <a:lstStyle/>
          <a:p>
            <a:r>
              <a:rPr lang="en-US" sz="1400" dirty="0"/>
              <a:t>Cloud computing </a:t>
            </a:r>
          </a:p>
          <a:p>
            <a:pPr lvl="1"/>
            <a:r>
              <a:rPr lang="en-US" sz="1400" dirty="0">
                <a:hlinkClick r:id="rId4"/>
              </a:rPr>
              <a:t>http://www.redbooks.ibm.com/abstracts/redp5179.html?Open</a:t>
            </a:r>
            <a:endParaRPr lang="en-US" sz="1400" dirty="0"/>
          </a:p>
          <a:p>
            <a:pPr lvl="1"/>
            <a:r>
              <a:rPr lang="en-US" sz="1400" dirty="0">
                <a:hlinkClick r:id="rId5"/>
              </a:rPr>
              <a:t>https://www.ibm.com/developerworks/cloud/library/cl-cloudservicemodels/index.html</a:t>
            </a:r>
            <a:endParaRPr lang="en-US" sz="1400" dirty="0"/>
          </a:p>
          <a:p>
            <a:r>
              <a:rPr lang="en-US" sz="1400" dirty="0"/>
              <a:t>Security</a:t>
            </a:r>
          </a:p>
          <a:p>
            <a:pPr lvl="1"/>
            <a:r>
              <a:rPr lang="en-US" sz="1400" dirty="0">
                <a:hlinkClick r:id="rId6"/>
              </a:rPr>
              <a:t>https://www.ibm.com/developerworks/community/blogs/ibmsyssw/entry/top_3_fundamental_cloud_security_considerations?lang=en</a:t>
            </a:r>
            <a:endParaRPr lang="en-US" sz="1400" dirty="0"/>
          </a:p>
          <a:p>
            <a:r>
              <a:rPr lang="en-US" sz="1400" dirty="0"/>
              <a:t>Cloud standards</a:t>
            </a:r>
            <a:endParaRPr lang="en-US" dirty="0"/>
          </a:p>
          <a:p>
            <a:pPr lvl="1"/>
            <a:r>
              <a:rPr lang="en-US" sz="1400" dirty="0">
                <a:hlinkClick r:id="rId7"/>
              </a:rPr>
              <a:t>https://www.ibm.com/developerworks/cloud/library/cl-tools-to-ensure-cloud-application-interoperability/index.html</a:t>
            </a:r>
            <a:endParaRPr lang="en-US" sz="1400" dirty="0"/>
          </a:p>
          <a:p>
            <a:pPr lvl="1"/>
            <a:r>
              <a:rPr lang="en-US" sz="1400" dirty="0">
                <a:hlinkClick r:id="rId8"/>
              </a:rPr>
              <a:t>National Institute of Standards and Technology (NIST)</a:t>
            </a:r>
            <a:endParaRPr lang="en-US" sz="1400" dirty="0">
              <a:hlinkClick r:id="rId7"/>
            </a:endParaRPr>
          </a:p>
          <a:p>
            <a:pPr lvl="1">
              <a:buFont typeface="Wingdings"/>
            </a:pPr>
            <a:r>
              <a:rPr lang="en-US" sz="1400" dirty="0">
                <a:hlinkClick r:id="rId9"/>
              </a:rPr>
              <a:t>Open Cloud Consortium (OCC)</a:t>
            </a:r>
            <a:endParaRPr lang="en-US" sz="1400" dirty="0">
              <a:hlinkClick r:id="rId7"/>
            </a:endParaRPr>
          </a:p>
          <a:p>
            <a:pPr lvl="1">
              <a:buFont typeface="Wingdings"/>
            </a:pPr>
            <a:r>
              <a:rPr lang="en-US" sz="1400" dirty="0">
                <a:hlinkClick r:id="rId10"/>
              </a:rPr>
              <a:t>Cloud Standards Customer Council (CSCC)</a:t>
            </a:r>
            <a:endParaRPr lang="en-US" dirty="0"/>
          </a:p>
          <a:p>
            <a:r>
              <a:rPr lang="en-US" sz="1400" dirty="0"/>
              <a:t>Cloud native</a:t>
            </a:r>
          </a:p>
          <a:p>
            <a:pPr lvl="1"/>
            <a:r>
              <a:rPr lang="en-US" sz="1400" dirty="0">
                <a:hlinkClick r:id="rId11"/>
              </a:rPr>
              <a:t>https://developer.ibm.com/cloud-native/</a:t>
            </a:r>
          </a:p>
          <a:p>
            <a:r>
              <a:rPr lang="en-US" sz="1400" dirty="0"/>
              <a:t>Cloud automation</a:t>
            </a:r>
          </a:p>
          <a:p>
            <a:pPr lvl="1"/>
            <a:r>
              <a:rPr lang="en-US" sz="1400" dirty="0">
                <a:hlinkClick r:id="rId12"/>
              </a:rPr>
              <a:t>https://developer.ibm.com/cloudautomation/2017/11/14/intro-cam/</a:t>
            </a:r>
          </a:p>
          <a:p>
            <a:pPr lvl="1"/>
            <a:r>
              <a:rPr lang="en-US" sz="1400" dirty="0">
                <a:hlinkClick r:id="rId13"/>
              </a:rPr>
              <a:t>https://developer.ibm.com/tv/manage-cloud-automation/</a:t>
            </a:r>
          </a:p>
          <a:p>
            <a:endParaRPr lang="en-US" sz="1400" dirty="0"/>
          </a:p>
          <a:p>
            <a:pPr lvl="1"/>
            <a:endParaRPr lang="en-US" sz="1400" dirty="0">
              <a:solidFill>
                <a:srgbClr val="FFFFFF"/>
              </a:solidFill>
              <a:latin typeface="Calibri"/>
            </a:endParaRPr>
          </a:p>
          <a:p>
            <a:pPr marL="228600" lvl="1" indent="0">
              <a:buNone/>
            </a:pPr>
            <a:r>
              <a:rPr lang="en-US" dirty="0">
                <a:latin typeface="+mn-ea"/>
                <a:cs typeface="+mn-ea"/>
              </a:rPr>
              <a:t/>
            </a:r>
            <a:br>
              <a:rPr lang="en-US" dirty="0">
                <a:latin typeface="+mn-ea"/>
                <a:cs typeface="+mn-ea"/>
              </a:rPr>
            </a:br>
            <a:endParaRPr lang="en-US" dirty="0"/>
          </a:p>
          <a:p>
            <a:pPr marL="0" indent="0">
              <a:buNone/>
            </a:pPr>
            <a:endParaRPr lang="en-US" sz="1400" dirty="0"/>
          </a:p>
          <a:p>
            <a:pPr lvl="1"/>
            <a:endParaRPr lang="en-US" sz="1400" dirty="0"/>
          </a:p>
          <a:p>
            <a:pPr lvl="1"/>
            <a:endParaRPr lang="en-US" sz="1200" dirty="0"/>
          </a:p>
          <a:p>
            <a:endParaRPr lang="en-US" sz="1400" dirty="0"/>
          </a:p>
          <a:p>
            <a:endParaRPr lang="en-US" sz="1400" dirty="0"/>
          </a:p>
        </p:txBody>
      </p:sp>
      <p:sp>
        <p:nvSpPr>
          <p:cNvPr id="4" name="Footer Placeholder 3"/>
          <p:cNvSpPr>
            <a:spLocks noGrp="1"/>
          </p:cNvSpPr>
          <p:nvPr>
            <p:ph type="ftr" sz="quarter" idx="11"/>
          </p:nvPr>
        </p:nvSpPr>
        <p:spPr/>
        <p:txBody>
          <a:bodyPr>
            <a:normAutofit/>
          </a:bodyPr>
          <a:lstStyle/>
          <a:p>
            <a:pPr>
              <a:defRPr/>
            </a:pPr>
            <a:r>
              <a:rPr lang="en-US" dirty="0"/>
              <a:t>© Copyright IBM Corporation 2017</a:t>
            </a:r>
          </a:p>
        </p:txBody>
      </p:sp>
    </p:spTree>
    <p:custDataLst>
      <p:tags r:id="rId1"/>
    </p:custDataLst>
    <p:extLst>
      <p:ext uri="{BB962C8B-B14F-4D97-AF65-F5344CB8AC3E}">
        <p14:creationId xmlns:p14="http://schemas.microsoft.com/office/powerpoint/2010/main" val="1515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9CA43D72-0A51-4EC3-B3BF-0FC7597D2727}"/>
              </a:ext>
            </a:extLst>
          </p:cNvPr>
          <p:cNvSpPr>
            <a:spLocks noGrp="1"/>
          </p:cNvSpPr>
          <p:nvPr>
            <p:ph type="sldNum" sz="quarter" idx="10"/>
          </p:nvPr>
        </p:nvSpPr>
        <p:spPr/>
        <p:txBody>
          <a:bodyPr/>
          <a:lstStyle/>
          <a:p>
            <a:pPr>
              <a:defRPr/>
            </a:pPr>
            <a:fld id="{11A68DD8-55F1-4DDB-A894-47428CF80362}" type="slidenum">
              <a:rPr lang="en-US" smtClean="0"/>
              <a:pPr>
                <a:defRPr/>
              </a:pPr>
              <a:t>3</a:t>
            </a:fld>
            <a:endParaRPr lang="en-US" dirty="0"/>
          </a:p>
        </p:txBody>
      </p:sp>
      <p:sp>
        <p:nvSpPr>
          <p:cNvPr id="4" name="Footer Placeholder 3">
            <a:extLst>
              <a:ext uri="{FF2B5EF4-FFF2-40B4-BE49-F238E27FC236}">
                <a16:creationId xmlns="" xmlns:a16="http://schemas.microsoft.com/office/drawing/2014/main" id="{508C8757-4282-45D1-A695-80E21A8AAACB}"/>
              </a:ext>
            </a:extLst>
          </p:cNvPr>
          <p:cNvSpPr>
            <a:spLocks noGrp="1"/>
          </p:cNvSpPr>
          <p:nvPr>
            <p:ph type="ftr" sz="quarter" idx="11"/>
          </p:nvPr>
        </p:nvSpPr>
        <p:spPr/>
        <p:txBody>
          <a:bodyPr/>
          <a:lstStyle/>
          <a:p>
            <a:pPr>
              <a:defRPr/>
            </a:pPr>
            <a:r>
              <a:rPr lang="en-US" dirty="0"/>
              <a:t>© Copyright IBM Corporation 2017</a:t>
            </a:r>
          </a:p>
        </p:txBody>
      </p:sp>
      <p:sp>
        <p:nvSpPr>
          <p:cNvPr id="5" name="Title 4">
            <a:extLst>
              <a:ext uri="{FF2B5EF4-FFF2-40B4-BE49-F238E27FC236}">
                <a16:creationId xmlns="" xmlns:a16="http://schemas.microsoft.com/office/drawing/2014/main" id="{619C6335-545B-4A4C-8F3D-C4FEE484F976}"/>
              </a:ext>
            </a:extLst>
          </p:cNvPr>
          <p:cNvSpPr>
            <a:spLocks noGrp="1"/>
          </p:cNvSpPr>
          <p:nvPr>
            <p:ph type="title"/>
          </p:nvPr>
        </p:nvSpPr>
        <p:spPr/>
        <p:txBody>
          <a:bodyPr/>
          <a:lstStyle/>
          <a:p>
            <a:r>
              <a:rPr lang="en-US" dirty="0"/>
              <a:t>A timeline</a:t>
            </a:r>
          </a:p>
        </p:txBody>
      </p:sp>
      <p:pic>
        <p:nvPicPr>
          <p:cNvPr id="6" name="Picture 6">
            <a:extLst>
              <a:ext uri="{FF2B5EF4-FFF2-40B4-BE49-F238E27FC236}">
                <a16:creationId xmlns="" xmlns:a16="http://schemas.microsoft.com/office/drawing/2014/main" id="{B205515E-55C7-4650-BEB9-1EA5154BA6C7}"/>
              </a:ext>
            </a:extLst>
          </p:cNvPr>
          <p:cNvPicPr>
            <a:picLocks noChangeAspect="1"/>
          </p:cNvPicPr>
          <p:nvPr/>
        </p:nvPicPr>
        <p:blipFill>
          <a:blip r:embed="rId4"/>
          <a:stretch>
            <a:fillRect/>
          </a:stretch>
        </p:blipFill>
        <p:spPr>
          <a:xfrm>
            <a:off x="2399675" y="1328605"/>
            <a:ext cx="6815852" cy="5096647"/>
          </a:xfrm>
          <a:prstGeom prst="rect">
            <a:avLst/>
          </a:prstGeom>
        </p:spPr>
      </p:pic>
    </p:spTree>
    <p:custDataLst>
      <p:tags r:id="rId1"/>
    </p:custDataLst>
    <p:extLst>
      <p:ext uri="{BB962C8B-B14F-4D97-AF65-F5344CB8AC3E}">
        <p14:creationId xmlns:p14="http://schemas.microsoft.com/office/powerpoint/2010/main" val="953491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CBE357C8-1A72-4AC6-AAFE-B4FE5482F51E}"/>
              </a:ext>
            </a:extLst>
          </p:cNvPr>
          <p:cNvSpPr>
            <a:spLocks noGrp="1"/>
          </p:cNvSpPr>
          <p:nvPr>
            <p:ph type="sldNum" sz="quarter" idx="10"/>
          </p:nvPr>
        </p:nvSpPr>
        <p:spPr/>
        <p:txBody>
          <a:bodyPr/>
          <a:lstStyle/>
          <a:p>
            <a:pPr>
              <a:defRPr/>
            </a:pPr>
            <a:fld id="{11A68DD8-55F1-4DDB-A894-47428CF80362}" type="slidenum">
              <a:rPr lang="en-US" smtClean="0"/>
              <a:pPr>
                <a:defRPr/>
              </a:pPr>
              <a:t>4</a:t>
            </a:fld>
            <a:endParaRPr lang="en-US" dirty="0"/>
          </a:p>
        </p:txBody>
      </p:sp>
      <p:sp>
        <p:nvSpPr>
          <p:cNvPr id="4" name="Footer Placeholder 3">
            <a:extLst>
              <a:ext uri="{FF2B5EF4-FFF2-40B4-BE49-F238E27FC236}">
                <a16:creationId xmlns="" xmlns:a16="http://schemas.microsoft.com/office/drawing/2014/main" id="{99CB935A-EADD-4D70-B5C6-31197ABB2156}"/>
              </a:ext>
            </a:extLst>
          </p:cNvPr>
          <p:cNvSpPr>
            <a:spLocks noGrp="1"/>
          </p:cNvSpPr>
          <p:nvPr>
            <p:ph type="ftr" sz="quarter" idx="11"/>
          </p:nvPr>
        </p:nvSpPr>
        <p:spPr/>
        <p:txBody>
          <a:bodyPr/>
          <a:lstStyle/>
          <a:p>
            <a:pPr>
              <a:defRPr/>
            </a:pPr>
            <a:r>
              <a:rPr lang="en-US" dirty="0"/>
              <a:t>© Copyright IBM Corporation 2017</a:t>
            </a:r>
          </a:p>
        </p:txBody>
      </p:sp>
      <p:sp>
        <p:nvSpPr>
          <p:cNvPr id="5" name="Title 4">
            <a:extLst>
              <a:ext uri="{FF2B5EF4-FFF2-40B4-BE49-F238E27FC236}">
                <a16:creationId xmlns="" xmlns:a16="http://schemas.microsoft.com/office/drawing/2014/main" id="{320A28BA-EF2B-4A1F-BAE4-B1C1E2EECAA4}"/>
              </a:ext>
            </a:extLst>
          </p:cNvPr>
          <p:cNvSpPr>
            <a:spLocks noGrp="1"/>
          </p:cNvSpPr>
          <p:nvPr>
            <p:ph type="title"/>
          </p:nvPr>
        </p:nvSpPr>
        <p:spPr/>
        <p:txBody>
          <a:bodyPr/>
          <a:lstStyle/>
          <a:p>
            <a:r>
              <a:rPr lang="en-US" dirty="0"/>
              <a:t>Why adopt cloud?</a:t>
            </a:r>
          </a:p>
        </p:txBody>
      </p:sp>
      <p:pic>
        <p:nvPicPr>
          <p:cNvPr id="6" name="Picture 6">
            <a:extLst>
              <a:ext uri="{FF2B5EF4-FFF2-40B4-BE49-F238E27FC236}">
                <a16:creationId xmlns="" xmlns:a16="http://schemas.microsoft.com/office/drawing/2014/main" id="{AF55B781-1487-4021-8864-30C102A2AC1C}"/>
              </a:ext>
            </a:extLst>
          </p:cNvPr>
          <p:cNvPicPr>
            <a:picLocks noChangeAspect="1"/>
          </p:cNvPicPr>
          <p:nvPr/>
        </p:nvPicPr>
        <p:blipFill>
          <a:blip r:embed="rId4"/>
          <a:stretch>
            <a:fillRect/>
          </a:stretch>
        </p:blipFill>
        <p:spPr>
          <a:xfrm>
            <a:off x="2387600" y="968375"/>
            <a:ext cx="7798101" cy="5699688"/>
          </a:xfrm>
          <a:prstGeom prst="rect">
            <a:avLst/>
          </a:prstGeom>
        </p:spPr>
      </p:pic>
    </p:spTree>
    <p:custDataLst>
      <p:tags r:id="rId1"/>
    </p:custDataLst>
    <p:extLst>
      <p:ext uri="{BB962C8B-B14F-4D97-AF65-F5344CB8AC3E}">
        <p14:creationId xmlns:p14="http://schemas.microsoft.com/office/powerpoint/2010/main" val="16277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4DFE2D88-197A-455D-A2C5-81258174B5F3}"/>
              </a:ext>
            </a:extLst>
          </p:cNvPr>
          <p:cNvSpPr>
            <a:spLocks noGrp="1"/>
          </p:cNvSpPr>
          <p:nvPr>
            <p:ph type="sldNum" sz="quarter" idx="10"/>
          </p:nvPr>
        </p:nvSpPr>
        <p:spPr/>
        <p:txBody>
          <a:bodyPr/>
          <a:lstStyle/>
          <a:p>
            <a:pPr>
              <a:defRPr/>
            </a:pPr>
            <a:fld id="{2DAFEF3C-BFF5-4598-9D1B-1BD302EA2799}" type="slidenum">
              <a:rPr lang="en-US" smtClean="0"/>
              <a:pPr>
                <a:defRPr/>
              </a:pPr>
              <a:t>5</a:t>
            </a:fld>
            <a:endParaRPr lang="en-US" dirty="0"/>
          </a:p>
        </p:txBody>
      </p:sp>
      <p:sp>
        <p:nvSpPr>
          <p:cNvPr id="5" name="Footer Placeholder 4">
            <a:extLst>
              <a:ext uri="{FF2B5EF4-FFF2-40B4-BE49-F238E27FC236}">
                <a16:creationId xmlns="" xmlns:a16="http://schemas.microsoft.com/office/drawing/2014/main" id="{1DBFB059-63AA-4813-BE02-B6DEC31345E3}"/>
              </a:ext>
            </a:extLst>
          </p:cNvPr>
          <p:cNvSpPr>
            <a:spLocks noGrp="1"/>
          </p:cNvSpPr>
          <p:nvPr>
            <p:ph type="ftr" sz="quarter" idx="11"/>
          </p:nvPr>
        </p:nvSpPr>
        <p:spPr/>
        <p:txBody>
          <a:bodyPr/>
          <a:lstStyle/>
          <a:p>
            <a:pPr>
              <a:defRPr/>
            </a:pPr>
            <a:r>
              <a:rPr lang="en-US" dirty="0"/>
              <a:t>© Copyright IBM Corporation 2017</a:t>
            </a:r>
          </a:p>
        </p:txBody>
      </p:sp>
      <p:sp>
        <p:nvSpPr>
          <p:cNvPr id="2" name="Title 1">
            <a:extLst>
              <a:ext uri="{FF2B5EF4-FFF2-40B4-BE49-F238E27FC236}">
                <a16:creationId xmlns="" xmlns:a16="http://schemas.microsoft.com/office/drawing/2014/main" id="{14714AB3-58BA-4824-A58B-FF17CDF434DC}"/>
              </a:ext>
            </a:extLst>
          </p:cNvPr>
          <p:cNvSpPr>
            <a:spLocks noGrp="1"/>
          </p:cNvSpPr>
          <p:nvPr>
            <p:ph type="title"/>
          </p:nvPr>
        </p:nvSpPr>
        <p:spPr/>
        <p:txBody>
          <a:bodyPr/>
          <a:lstStyle/>
          <a:p>
            <a:r>
              <a:rPr lang="en-US" dirty="0"/>
              <a:t>Cloud – the basics</a:t>
            </a:r>
          </a:p>
        </p:txBody>
      </p:sp>
      <p:pic>
        <p:nvPicPr>
          <p:cNvPr id="6" name="Picture 6">
            <a:extLst>
              <a:ext uri="{FF2B5EF4-FFF2-40B4-BE49-F238E27FC236}">
                <a16:creationId xmlns="" xmlns:a16="http://schemas.microsoft.com/office/drawing/2014/main" id="{2765B034-69F0-4E18-8837-12450D1C7298}"/>
              </a:ext>
            </a:extLst>
          </p:cNvPr>
          <p:cNvPicPr>
            <a:picLocks noChangeAspect="1"/>
          </p:cNvPicPr>
          <p:nvPr/>
        </p:nvPicPr>
        <p:blipFill>
          <a:blip r:embed="rId4"/>
          <a:stretch>
            <a:fillRect/>
          </a:stretch>
        </p:blipFill>
        <p:spPr>
          <a:xfrm>
            <a:off x="3380495" y="1181100"/>
            <a:ext cx="8417975" cy="4906705"/>
          </a:xfrm>
          <a:prstGeom prst="rect">
            <a:avLst/>
          </a:prstGeom>
        </p:spPr>
      </p:pic>
      <p:sp>
        <p:nvSpPr>
          <p:cNvPr id="3" name="TextBox 2">
            <a:extLst>
              <a:ext uri="{FF2B5EF4-FFF2-40B4-BE49-F238E27FC236}">
                <a16:creationId xmlns="" xmlns:a16="http://schemas.microsoft.com/office/drawing/2014/main" id="{AB7A7BD0-B68B-4B16-9716-8BFD2575B7C6}"/>
              </a:ext>
            </a:extLst>
          </p:cNvPr>
          <p:cNvSpPr txBox="1"/>
          <p:nvPr/>
        </p:nvSpPr>
        <p:spPr>
          <a:xfrm>
            <a:off x="65088" y="2052650"/>
            <a:ext cx="3253515" cy="29700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a:t>"Cloud computing is a model for enabling convenient, on-demand network access to a shared pool of configurable computing resources (e.g., networks, servers, storage, applications, and services) that can be rapidly provisioned and released with minimal management effort or service provider interaction."</a:t>
            </a:r>
            <a:endParaRPr lang="en-US" dirty="0"/>
          </a:p>
        </p:txBody>
      </p:sp>
    </p:spTree>
    <p:custDataLst>
      <p:tags r:id="rId1"/>
    </p:custDataLst>
    <p:extLst>
      <p:ext uri="{BB962C8B-B14F-4D97-AF65-F5344CB8AC3E}">
        <p14:creationId xmlns:p14="http://schemas.microsoft.com/office/powerpoint/2010/main" val="173435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6</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characteristics</a:t>
            </a:r>
          </a:p>
        </p:txBody>
      </p:sp>
      <p:pic>
        <p:nvPicPr>
          <p:cNvPr id="6" name="Picture 6">
            <a:extLst>
              <a:ext uri="{FF2B5EF4-FFF2-40B4-BE49-F238E27FC236}">
                <a16:creationId xmlns="" xmlns:a16="http://schemas.microsoft.com/office/drawing/2014/main" id="{91E9F2B7-E397-4911-8EA1-2802E31BED8C}"/>
              </a:ext>
            </a:extLst>
          </p:cNvPr>
          <p:cNvPicPr>
            <a:picLocks noChangeAspect="1"/>
          </p:cNvPicPr>
          <p:nvPr/>
        </p:nvPicPr>
        <p:blipFill>
          <a:blip r:embed="rId4"/>
          <a:stretch>
            <a:fillRect/>
          </a:stretch>
        </p:blipFill>
        <p:spPr>
          <a:xfrm>
            <a:off x="5566121" y="1714500"/>
            <a:ext cx="6224699" cy="3588030"/>
          </a:xfrm>
          <a:prstGeom prst="rect">
            <a:avLst/>
          </a:prstGeom>
        </p:spPr>
      </p:pic>
      <p:sp>
        <p:nvSpPr>
          <p:cNvPr id="2" name="TextBox 1">
            <a:extLst>
              <a:ext uri="{FF2B5EF4-FFF2-40B4-BE49-F238E27FC236}">
                <a16:creationId xmlns="" xmlns:a16="http://schemas.microsoft.com/office/drawing/2014/main" id="{2BCE332E-63A7-43F1-9D7B-9F8FF05E80C2}"/>
              </a:ext>
            </a:extLst>
          </p:cNvPr>
          <p:cNvSpPr txBox="1"/>
          <p:nvPr/>
        </p:nvSpPr>
        <p:spPr>
          <a:xfrm>
            <a:off x="258540" y="1548186"/>
            <a:ext cx="4462463"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On-demand self-service</a:t>
            </a:r>
            <a:r>
              <a:rPr lang="en-US" dirty="0">
                <a:cs typeface="Arial"/>
              </a:rPr>
              <a:t>: provisioning or de-provisioning of computing resources as needed in an automated fashion</a:t>
            </a:r>
          </a:p>
          <a:p>
            <a:pPr marL="285750" indent="-285750">
              <a:buFont typeface="Arial"/>
              <a:buChar char="•"/>
            </a:pPr>
            <a:r>
              <a:rPr lang="en-US" b="1" dirty="0">
                <a:cs typeface="Arial"/>
              </a:rPr>
              <a:t>Ubiquitous network access: </a:t>
            </a:r>
            <a:r>
              <a:rPr lang="en-US" dirty="0">
                <a:cs typeface="Arial"/>
              </a:rPr>
              <a:t>computing resources can be accessed from anywhere over a network</a:t>
            </a:r>
          </a:p>
          <a:p>
            <a:pPr marL="285750" indent="-285750">
              <a:buFont typeface="Arial"/>
              <a:buChar char="•"/>
            </a:pPr>
            <a:r>
              <a:rPr lang="en-US" b="1" dirty="0"/>
              <a:t>Resource </a:t>
            </a:r>
            <a:r>
              <a:rPr lang="en-US" b="1" dirty="0">
                <a:cs typeface="Arial"/>
              </a:rPr>
              <a:t>pooling: </a:t>
            </a:r>
            <a:r>
              <a:rPr lang="en-US" dirty="0">
                <a:cs typeface="Arial"/>
              </a:rPr>
              <a:t>Resources  can be dynamically assigned, reassigned or de-allocated as per the requirement</a:t>
            </a:r>
          </a:p>
          <a:p>
            <a:pPr marL="285750" indent="-285750">
              <a:buFont typeface="Arial"/>
              <a:buChar char="•"/>
            </a:pPr>
            <a:r>
              <a:rPr lang="en-US" b="1" dirty="0">
                <a:cs typeface="Arial"/>
              </a:rPr>
              <a:t>Rapid elasticity: </a:t>
            </a:r>
            <a:r>
              <a:rPr lang="en-US" dirty="0">
                <a:cs typeface="Arial"/>
              </a:rPr>
              <a:t>illusion of infinite computing resources</a:t>
            </a:r>
          </a:p>
          <a:p>
            <a:pPr marL="285750" indent="-285750">
              <a:buFont typeface="Arial"/>
              <a:buChar char="•"/>
            </a:pPr>
            <a:r>
              <a:rPr lang="en-US" b="1" dirty="0">
                <a:cs typeface="Arial"/>
              </a:rPr>
              <a:t>Measures service: </a:t>
            </a:r>
            <a:r>
              <a:rPr lang="en-US" dirty="0">
                <a:cs typeface="Arial"/>
              </a:rPr>
              <a:t>consumers only pay for the computing resources consumed</a:t>
            </a:r>
          </a:p>
          <a:p>
            <a:endParaRPr lang="en-US" dirty="0">
              <a:cs typeface="Arial"/>
            </a:endParaRPr>
          </a:p>
        </p:txBody>
      </p:sp>
    </p:spTree>
    <p:custDataLst>
      <p:tags r:id="rId1"/>
    </p:custDataLst>
    <p:extLst>
      <p:ext uri="{BB962C8B-B14F-4D97-AF65-F5344CB8AC3E}">
        <p14:creationId xmlns:p14="http://schemas.microsoft.com/office/powerpoint/2010/main" val="239999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FDEFDE68-0813-4D98-B95C-5EAED911C0A3}"/>
              </a:ext>
            </a:extLst>
          </p:cNvPr>
          <p:cNvSpPr>
            <a:spLocks noGrp="1"/>
          </p:cNvSpPr>
          <p:nvPr>
            <p:ph type="sldNum" sz="quarter" idx="10"/>
          </p:nvPr>
        </p:nvSpPr>
        <p:spPr/>
        <p:txBody>
          <a:bodyPr/>
          <a:lstStyle/>
          <a:p>
            <a:pPr>
              <a:defRPr/>
            </a:pPr>
            <a:fld id="{11A68DD8-55F1-4DDB-A894-47428CF80362}" type="slidenum">
              <a:rPr lang="en-US" smtClean="0"/>
              <a:pPr>
                <a:defRPr/>
              </a:pPr>
              <a:t>7</a:t>
            </a:fld>
            <a:endParaRPr lang="en-US" dirty="0"/>
          </a:p>
        </p:txBody>
      </p:sp>
      <p:sp>
        <p:nvSpPr>
          <p:cNvPr id="4" name="Footer Placeholder 3">
            <a:extLst>
              <a:ext uri="{FF2B5EF4-FFF2-40B4-BE49-F238E27FC236}">
                <a16:creationId xmlns="" xmlns:a16="http://schemas.microsoft.com/office/drawing/2014/main" id="{EAF878D9-964A-4EC9-81D4-FA2379FB2338}"/>
              </a:ext>
            </a:extLst>
          </p:cNvPr>
          <p:cNvSpPr>
            <a:spLocks noGrp="1"/>
          </p:cNvSpPr>
          <p:nvPr>
            <p:ph type="ftr" sz="quarter" idx="11"/>
          </p:nvPr>
        </p:nvSpPr>
        <p:spPr/>
        <p:txBody>
          <a:bodyPr/>
          <a:lstStyle/>
          <a:p>
            <a:pPr>
              <a:defRPr/>
            </a:pPr>
            <a:r>
              <a:rPr lang="en-US" dirty="0"/>
              <a:t>© Copyright IBM Corporation 2017</a:t>
            </a:r>
          </a:p>
        </p:txBody>
      </p:sp>
      <p:sp>
        <p:nvSpPr>
          <p:cNvPr id="5" name="Title 4">
            <a:extLst>
              <a:ext uri="{FF2B5EF4-FFF2-40B4-BE49-F238E27FC236}">
                <a16:creationId xmlns="" xmlns:a16="http://schemas.microsoft.com/office/drawing/2014/main" id="{1C91CE8C-C868-4E3A-A86E-1720566C2DE2}"/>
              </a:ext>
            </a:extLst>
          </p:cNvPr>
          <p:cNvSpPr>
            <a:spLocks noGrp="1"/>
          </p:cNvSpPr>
          <p:nvPr>
            <p:ph type="title"/>
          </p:nvPr>
        </p:nvSpPr>
        <p:spPr/>
        <p:txBody>
          <a:bodyPr/>
          <a:lstStyle/>
          <a:p>
            <a:r>
              <a:rPr lang="en-US" dirty="0"/>
              <a:t>Cloud service models</a:t>
            </a:r>
          </a:p>
        </p:txBody>
      </p:sp>
      <p:pic>
        <p:nvPicPr>
          <p:cNvPr id="6" name="Picture 6">
            <a:extLst>
              <a:ext uri="{FF2B5EF4-FFF2-40B4-BE49-F238E27FC236}">
                <a16:creationId xmlns="" xmlns:a16="http://schemas.microsoft.com/office/drawing/2014/main" id="{E95855BC-4740-462D-862D-BC35B9A8FBC4}"/>
              </a:ext>
            </a:extLst>
          </p:cNvPr>
          <p:cNvPicPr>
            <a:picLocks noChangeAspect="1"/>
          </p:cNvPicPr>
          <p:nvPr/>
        </p:nvPicPr>
        <p:blipFill>
          <a:blip r:embed="rId4"/>
          <a:stretch>
            <a:fillRect/>
          </a:stretch>
        </p:blipFill>
        <p:spPr>
          <a:xfrm>
            <a:off x="4799006" y="996950"/>
            <a:ext cx="6873882" cy="4595813"/>
          </a:xfrm>
          <a:prstGeom prst="rect">
            <a:avLst/>
          </a:prstGeom>
        </p:spPr>
      </p:pic>
      <p:sp>
        <p:nvSpPr>
          <p:cNvPr id="2" name="TextBox 1">
            <a:extLst>
              <a:ext uri="{FF2B5EF4-FFF2-40B4-BE49-F238E27FC236}">
                <a16:creationId xmlns="" xmlns:a16="http://schemas.microsoft.com/office/drawing/2014/main" id="{D3D515D6-3CF8-4E4F-97BF-7B43322CBE43}"/>
              </a:ext>
            </a:extLst>
          </p:cNvPr>
          <p:cNvSpPr txBox="1"/>
          <p:nvPr/>
        </p:nvSpPr>
        <p:spPr>
          <a:xfrm>
            <a:off x="263236" y="1551709"/>
            <a:ext cx="4462463" cy="427809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dirty="0">
                <a:cs typeface="Arial"/>
              </a:rPr>
              <a:t>Iaas</a:t>
            </a:r>
            <a:r>
              <a:rPr lang="en-US" dirty="0">
                <a:cs typeface="Arial"/>
              </a:rPr>
              <a:t>: The delivery of computing infrastructure (networking, storage, compute) as a service</a:t>
            </a:r>
          </a:p>
          <a:p>
            <a:pPr marL="285750" indent="-285750">
              <a:buFont typeface="Arial"/>
              <a:buChar char="•"/>
            </a:pPr>
            <a:endParaRPr lang="en-US" dirty="0">
              <a:cs typeface="Arial"/>
            </a:endParaRPr>
          </a:p>
          <a:p>
            <a:pPr marL="285750" indent="-285750">
              <a:buFont typeface="Arial"/>
              <a:buChar char="•"/>
            </a:pPr>
            <a:r>
              <a:rPr lang="en-US" b="1" dirty="0">
                <a:cs typeface="Arial"/>
              </a:rPr>
              <a:t>SaaS: </a:t>
            </a:r>
            <a:r>
              <a:rPr lang="en-US" dirty="0">
                <a:cs typeface="Arial"/>
              </a:rPr>
              <a:t>The hosting of applications by a provider on a cloud infrastructure accessed from thin or thick clients over the network or a program </a:t>
            </a:r>
            <a:r>
              <a:rPr lang="en-US" dirty="0" smtClean="0">
                <a:cs typeface="Arial"/>
              </a:rPr>
              <a:t>interface</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b="1" dirty="0">
                <a:cs typeface="Arial"/>
              </a:rPr>
              <a:t>PaaS: </a:t>
            </a:r>
            <a:r>
              <a:rPr lang="en-US" dirty="0">
                <a:cs typeface="Arial"/>
              </a:rPr>
              <a:t>The delivery of the infrastructure as well as middleware (databases, messaging engines and so on) and solution stacks for application build, development and deploy.</a:t>
            </a:r>
          </a:p>
          <a:p>
            <a:pPr marL="285750" indent="-285750">
              <a:buFont typeface="Arial"/>
              <a:buChar char="•"/>
            </a:pP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53466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service models: IaaS</a:t>
            </a:r>
            <a:endParaRPr lang="en-US" dirty="0">
              <a:solidFill>
                <a:schemeClr val="tx1"/>
              </a:solidFill>
            </a:endParaRPr>
          </a:p>
        </p:txBody>
      </p:sp>
      <p:pic>
        <p:nvPicPr>
          <p:cNvPr id="2" name="Picture 2">
            <a:extLst>
              <a:ext uri="{FF2B5EF4-FFF2-40B4-BE49-F238E27FC236}">
                <a16:creationId xmlns="" xmlns:a16="http://schemas.microsoft.com/office/drawing/2014/main" id="{6CBDC802-64C9-466D-B33C-8971B9899EAF}"/>
              </a:ext>
            </a:extLst>
          </p:cNvPr>
          <p:cNvPicPr>
            <a:picLocks noChangeAspect="1"/>
          </p:cNvPicPr>
          <p:nvPr/>
        </p:nvPicPr>
        <p:blipFill>
          <a:blip r:embed="rId4"/>
          <a:stretch>
            <a:fillRect/>
          </a:stretch>
        </p:blipFill>
        <p:spPr>
          <a:xfrm>
            <a:off x="4680640" y="1981200"/>
            <a:ext cx="7464409" cy="3869547"/>
          </a:xfrm>
          <a:prstGeom prst="rect">
            <a:avLst/>
          </a:prstGeom>
        </p:spPr>
      </p:pic>
      <p:sp>
        <p:nvSpPr>
          <p:cNvPr id="3" name="TextBox 2">
            <a:extLst>
              <a:ext uri="{FF2B5EF4-FFF2-40B4-BE49-F238E27FC236}">
                <a16:creationId xmlns="" xmlns:a16="http://schemas.microsoft.com/office/drawing/2014/main" id="{9E17852D-F886-403D-927C-21502020FB52}"/>
              </a:ext>
            </a:extLst>
          </p:cNvPr>
          <p:cNvSpPr txBox="1"/>
          <p:nvPr/>
        </p:nvSpPr>
        <p:spPr>
          <a:xfrm>
            <a:off x="381000" y="1457325"/>
            <a:ext cx="4291211" cy="506253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Integrates basic services into one platform for deploying and running applications:</a:t>
            </a:r>
            <a:endParaRPr lang="en-US" dirty="0">
              <a:cs typeface="Arial"/>
            </a:endParaRPr>
          </a:p>
          <a:p>
            <a:pPr marL="965200" lvl="1" indent="-285750">
              <a:buFont typeface="Arial"/>
              <a:buChar char="•"/>
            </a:pPr>
            <a:r>
              <a:rPr lang="en-US" dirty="0"/>
              <a:t>Virtual servers</a:t>
            </a:r>
            <a:endParaRPr lang="en-US" dirty="0">
              <a:cs typeface="Arial"/>
            </a:endParaRPr>
          </a:p>
          <a:p>
            <a:pPr marL="965200" lvl="1" indent="-285750">
              <a:buFont typeface="Arial"/>
              <a:buChar char="•"/>
            </a:pPr>
            <a:r>
              <a:rPr lang="en-US" dirty="0">
                <a:cs typeface="Arial"/>
              </a:rPr>
              <a:t>Data storage</a:t>
            </a:r>
          </a:p>
          <a:p>
            <a:pPr marL="965200" lvl="1" indent="-285750">
              <a:buFont typeface="Arial"/>
              <a:buChar char="•"/>
            </a:pPr>
            <a:r>
              <a:rPr lang="en-US" dirty="0">
                <a:cs typeface="Arial"/>
              </a:rPr>
              <a:t>Networking</a:t>
            </a:r>
          </a:p>
          <a:p>
            <a:endParaRPr lang="en-US" dirty="0">
              <a:cs typeface="Arial"/>
            </a:endParaRPr>
          </a:p>
          <a:p>
            <a:endParaRPr lang="en-US" dirty="0">
              <a:cs typeface="Arial"/>
            </a:endParaRPr>
          </a:p>
          <a:p>
            <a:pPr marL="285750" indent="-285750">
              <a:buFont typeface="Arial"/>
              <a:buChar char="•"/>
            </a:pPr>
            <a:r>
              <a:rPr lang="en-US" dirty="0"/>
              <a:t>Basic services are managed by the cloud provider.  </a:t>
            </a:r>
            <a:endParaRPr lang="en-US" dirty="0">
              <a:cs typeface="Arial"/>
            </a:endParaRPr>
          </a:p>
          <a:p>
            <a:endParaRPr lang="en-US" dirty="0"/>
          </a:p>
          <a:p>
            <a:pPr marL="285750" indent="-285750">
              <a:buFont typeface="Arial"/>
              <a:buChar char="•"/>
            </a:pPr>
            <a:r>
              <a:rPr lang="en-US" dirty="0"/>
              <a:t>Applications, security, databases and operating systems are managed by the customer. </a:t>
            </a:r>
            <a:endParaRPr lang="en-US" dirty="0">
              <a:cs typeface="Arial"/>
            </a:endParaRPr>
          </a:p>
          <a:p>
            <a:endParaRPr lang="en-US" dirty="0"/>
          </a:p>
          <a:p>
            <a:pPr marL="285750" indent="-285750">
              <a:buFont typeface="Arial"/>
              <a:buChar char="•"/>
            </a:pPr>
            <a:r>
              <a:rPr lang="en-US" dirty="0"/>
              <a:t>Two primary characteristics:</a:t>
            </a:r>
            <a:endParaRPr lang="en-US" dirty="0">
              <a:cs typeface="Arial"/>
            </a:endParaRPr>
          </a:p>
          <a:p>
            <a:pPr marL="965200" lvl="1" indent="-285750">
              <a:buFont typeface="Arial"/>
              <a:buChar char="•"/>
            </a:pPr>
            <a:r>
              <a:rPr lang="en-US" dirty="0"/>
              <a:t>Elasticity   </a:t>
            </a:r>
            <a:endParaRPr lang="en-US" dirty="0">
              <a:cs typeface="Arial"/>
            </a:endParaRPr>
          </a:p>
          <a:p>
            <a:pPr marL="965200" lvl="1" indent="-285750">
              <a:buFont typeface="Arial"/>
              <a:buChar char="•"/>
            </a:pPr>
            <a:r>
              <a:rPr lang="en-US" dirty="0"/>
              <a:t>Machine virtualization. </a:t>
            </a:r>
            <a:endParaRPr lang="en-US" dirty="0">
              <a:cs typeface="Arial"/>
            </a:endParaRPr>
          </a:p>
          <a:p>
            <a:endParaRPr lang="en-US" dirty="0">
              <a:cs typeface="Arial"/>
            </a:endParaRPr>
          </a:p>
        </p:txBody>
      </p:sp>
    </p:spTree>
    <p:custDataLst>
      <p:tags r:id="rId1"/>
    </p:custDataLst>
    <p:extLst>
      <p:ext uri="{BB962C8B-B14F-4D97-AF65-F5344CB8AC3E}">
        <p14:creationId xmlns:p14="http://schemas.microsoft.com/office/powerpoint/2010/main" val="2781349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DAFEF3C-BFF5-4598-9D1B-1BD302EA2799}"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 Copyright IBM Corporation 2017</a:t>
            </a:r>
          </a:p>
        </p:txBody>
      </p:sp>
      <p:sp>
        <p:nvSpPr>
          <p:cNvPr id="10" name="Title 9"/>
          <p:cNvSpPr>
            <a:spLocks noGrp="1"/>
          </p:cNvSpPr>
          <p:nvPr>
            <p:ph type="title"/>
          </p:nvPr>
        </p:nvSpPr>
        <p:spPr/>
        <p:txBody>
          <a:bodyPr/>
          <a:lstStyle/>
          <a:p>
            <a:r>
              <a:rPr lang="en-US" dirty="0"/>
              <a:t>Cloud service models: PaaS</a:t>
            </a:r>
            <a:endParaRPr lang="en-US" dirty="0">
              <a:solidFill>
                <a:schemeClr val="tx1"/>
              </a:solidFill>
            </a:endParaRPr>
          </a:p>
        </p:txBody>
      </p:sp>
      <p:pic>
        <p:nvPicPr>
          <p:cNvPr id="2" name="Picture 2">
            <a:extLst>
              <a:ext uri="{FF2B5EF4-FFF2-40B4-BE49-F238E27FC236}">
                <a16:creationId xmlns="" xmlns:a16="http://schemas.microsoft.com/office/drawing/2014/main" id="{893E65DF-8494-4FDD-9F92-63A1F1A213DA}"/>
              </a:ext>
            </a:extLst>
          </p:cNvPr>
          <p:cNvPicPr>
            <a:picLocks noChangeAspect="1"/>
          </p:cNvPicPr>
          <p:nvPr/>
        </p:nvPicPr>
        <p:blipFill>
          <a:blip r:embed="rId4"/>
          <a:stretch>
            <a:fillRect/>
          </a:stretch>
        </p:blipFill>
        <p:spPr>
          <a:xfrm>
            <a:off x="4487243" y="1684338"/>
            <a:ext cx="7684368" cy="3791219"/>
          </a:xfrm>
          <a:prstGeom prst="rect">
            <a:avLst/>
          </a:prstGeom>
        </p:spPr>
      </p:pic>
      <p:sp>
        <p:nvSpPr>
          <p:cNvPr id="3" name="TextBox 2">
            <a:extLst>
              <a:ext uri="{FF2B5EF4-FFF2-40B4-BE49-F238E27FC236}">
                <a16:creationId xmlns="" xmlns:a16="http://schemas.microsoft.com/office/drawing/2014/main" id="{0E2D861D-E877-43E5-9621-5480286C1DAC}"/>
              </a:ext>
            </a:extLst>
          </p:cNvPr>
          <p:cNvSpPr txBox="1"/>
          <p:nvPr/>
        </p:nvSpPr>
        <p:spPr>
          <a:xfrm>
            <a:off x="142969" y="1819275"/>
            <a:ext cx="4121547" cy="375487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Enables developers to build and deploy web applications on a hosted infrastructure</a:t>
            </a:r>
          </a:p>
          <a:p>
            <a:pPr marL="285750" indent="-285750">
              <a:buFont typeface="Arial"/>
              <a:buChar char="•"/>
            </a:pPr>
            <a:endParaRPr lang="en-US" dirty="0">
              <a:cs typeface="Arial"/>
            </a:endParaRPr>
          </a:p>
          <a:p>
            <a:pPr marL="285750" indent="-285750">
              <a:buFont typeface="Arial"/>
              <a:buChar char="•"/>
            </a:pPr>
            <a:r>
              <a:rPr lang="en-US" dirty="0"/>
              <a:t>Resources include everything managed by the provider that is necessary to support the application.</a:t>
            </a:r>
            <a:endParaRPr lang="en-US" dirty="0">
              <a:cs typeface="Arial"/>
            </a:endParaRPr>
          </a:p>
          <a:p>
            <a:pPr marL="285750" indent="-285750">
              <a:buFont typeface="Arial"/>
              <a:buChar char="•"/>
            </a:pPr>
            <a:endParaRPr lang="en-US" dirty="0">
              <a:cs typeface="Arial"/>
            </a:endParaRPr>
          </a:p>
          <a:p>
            <a:pPr marL="285750" indent="-285750">
              <a:buFont typeface="Arial"/>
              <a:buChar char="•"/>
            </a:pPr>
            <a:r>
              <a:rPr lang="en-US" dirty="0">
                <a:cs typeface="Arial"/>
              </a:rPr>
              <a:t>Two main components:</a:t>
            </a:r>
          </a:p>
          <a:p>
            <a:pPr marL="965200" lvl="1" indent="-285750">
              <a:buFont typeface="Arial"/>
              <a:buChar char="•"/>
            </a:pPr>
            <a:r>
              <a:rPr lang="en-US" dirty="0">
                <a:cs typeface="Arial"/>
              </a:rPr>
              <a:t>Computing platform such as Windows or Linus</a:t>
            </a:r>
          </a:p>
          <a:p>
            <a:pPr marL="965200" lvl="1" indent="-285750">
              <a:buFont typeface="Arial"/>
              <a:buChar char="•"/>
            </a:pPr>
            <a:r>
              <a:rPr lang="en-US" dirty="0">
                <a:cs typeface="Arial"/>
              </a:rPr>
              <a:t>Solution stack that consists of the apps used for development and deployment</a:t>
            </a:r>
          </a:p>
        </p:txBody>
      </p:sp>
    </p:spTree>
    <p:custDataLst>
      <p:tags r:id="rId1"/>
    </p:custDataLst>
    <p:extLst>
      <p:ext uri="{BB962C8B-B14F-4D97-AF65-F5344CB8AC3E}">
        <p14:creationId xmlns:p14="http://schemas.microsoft.com/office/powerpoint/2010/main" val="557851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CLASSAUTHORTEMPNAME" val="Class Author cross-brand"/>
  <p:tag name="CLASSAUTHORTEMPVER" val="11.0"/>
  <p:tag name="MMPROD_UIDATA" val="&lt;database version=&quot;8.0&quot;&gt;&lt;object type=&quot;1&quot; unique_id=&quot;10001&quot;&gt;&lt;object type=&quot;2&quot; unique_id=&quot;267135&quot;&gt;&lt;object type=&quot;3&quot; unique_id=&quot;548283&quot;&gt;&lt;property id=&quot;20148&quot; value=&quot;5&quot;/&gt;&lt;property id=&quot;20300&quot; value=&quot;Slide 1 - &amp;quot;Overview of  Microservices Frameworks &amp;quot;&quot;/&gt;&lt;property id=&quot;20307&quot; value=&quot;336&quot;/&gt;&lt;/object&gt;&lt;object type=&quot;3&quot; unique_id=&quot;548644&quot;&gt;&lt;property id=&quot;20148&quot; value=&quot;5&quot;/&gt;&lt;property id=&quot;20300&quot; value=&quot;Slide 2 - &amp;quot;Topics&amp;quot;&quot;/&gt;&lt;property id=&quot;20307&quot; value=&quot;369&quot;/&gt;&lt;/object&gt;&lt;object type=&quot;3&quot; unique_id=&quot;549801&quot;&gt;&lt;property id=&quot;20148&quot; value=&quot;5&quot;/&gt;&lt;property id=&quot;20300&quot; value=&quot;Slide 3 - &amp;quot;Why Microservices Frameworks?&amp;quot;&quot;/&gt;&lt;property id=&quot;20307&quot; value=&quot;372&quot;/&gt;&lt;/object&gt;&lt;object type=&quot;3&quot; unique_id=&quot;549802&quot;&gt;&lt;property id=&quot;20148&quot; value=&quot;5&quot;/&gt;&lt;property id=&quot;20300&quot; value=&quot;Slide 8 - &amp;quot;Common Functions of a Microservices Framework&amp;quot;&quot;/&gt;&lt;property id=&quot;20307&quot; value=&quot;373&quot;/&gt;&lt;/object&gt;&lt;object type=&quot;3&quot; unique_id=&quot;820485&quot;&gt;&lt;property id=&quot;20148&quot; value=&quot;5&quot;/&gt;&lt;property id=&quot;20300&quot; value=&quot;Slide 4 - &amp;quot;Why Microservices Frameworks?&amp;quot;&quot;/&gt;&lt;property id=&quot;20307&quot; value=&quot;375&quot;/&gt;&lt;/object&gt;&lt;object type=&quot;3&quot; unique_id=&quot;820674&quot;&gt;&lt;property id=&quot;20148&quot; value=&quot;5&quot;/&gt;&lt;property id=&quot;20300&quot; value=&quot;Slide 5 - &amp;quot;What are the challenges with microservices?&amp;quot;&quot;/&gt;&lt;property id=&quot;20307&quot; value=&quot;377&quot;/&gt;&lt;/object&gt;&lt;object type=&quot;3&quot; unique_id=&quot;821978&quot;&gt;&lt;property id=&quot;20148&quot; value=&quot;5&quot;/&gt;&lt;property id=&quot;20300&quot; value=&quot;Slide 15 - &amp;quot;Automated Testing&amp;quot;&quot;/&gt;&lt;property id=&quot;20307&quot; value=&quot;394&quot;/&gt;&lt;/object&gt;&lt;object type=&quot;3&quot; unique_id=&quot;821982&quot;&gt;&lt;property id=&quot;20148&quot; value=&quot;5&quot;/&gt;&lt;property id=&quot;20300&quot; value=&quot;Slide 9 - &amp;quot;Service Registry / Service Discovery&amp;quot;&quot;/&gt;&lt;property id=&quot;20307&quot; value=&quot;385&quot;/&gt;&lt;/object&gt;&lt;object type=&quot;3&quot; unique_id=&quot;821983&quot;&gt;&lt;property id=&quot;20148&quot; value=&quot;5&quot;/&gt;&lt;property id=&quot;20300&quot; value=&quot;Slide 14 - &amp;quot;Server-side discovery built-in to Bluemix Cloud Foundry Runtimes&amp;quot;&quot;/&gt;&lt;property id=&quot;20307&quot; value=&quot;386&quot;/&gt;&lt;/object&gt;&lt;object type=&quot;3&quot; unique_id=&quot;821984&quot;&gt;&lt;property id=&quot;20148&quot; value=&quot;5&quot;/&gt;&lt;property id=&quot;20300&quot; value=&quot;Slide 16 - &amp;quot;Circuit breaker&amp;quot;&quot;/&gt;&lt;property id=&quot;20307&quot; value=&quot;387&quot;/&gt;&lt;/object&gt;&lt;object type=&quot;3&quot; unique_id=&quot;821985&quot;&gt;&lt;property id=&quot;20148&quot; value=&quot;5&quot;/&gt;&lt;property id=&quot;20300&quot; value=&quot;Slide 17 - &amp;quot;Bulkhead&amp;quot;&quot;/&gt;&lt;property id=&quot;20307&quot; value=&quot;388&quot;/&gt;&lt;/object&gt;&lt;object type=&quot;3&quot; unique_id=&quot;821987&quot;&gt;&lt;property id=&quot;20148&quot; value=&quot;5&quot;/&gt;&lt;property id=&quot;20300&quot; value=&quot;Slide 18 - &amp;quot;Microservices Framework Examples&amp;quot;&quot;/&gt;&lt;property id=&quot;20307&quot; value=&quot;393&quot;/&gt;&lt;/object&gt;&lt;object type=&quot;3&quot; unique_id=&quot;822604&quot;&gt;&lt;property id=&quot;20148&quot; value=&quot;5&quot;/&gt;&lt;property id=&quot;20300&quot; value=&quot;Slide 21 - &amp;quot;What is Netflix OSS?&amp;quot;&quot;/&gt;&lt;property id=&quot;20307&quot; value=&quot;396&quot;/&gt;&lt;/object&gt;&lt;object type=&quot;3&quot; unique_id=&quot;822606&quot;&gt;&lt;property id=&quot;20148&quot; value=&quot;5&quot;/&gt;&lt;property id=&quot;20300&quot; value=&quot;Slide 22 - &amp;quot;Netflix OSS Service Discovery – Eureka, Ribbon, Zuul&amp;quot;&quot;/&gt;&lt;property id=&quot;20307&quot; value=&quot;398&quot;/&gt;&lt;/object&gt;&lt;object type=&quot;3&quot; unique_id=&quot;822607&quot;&gt;&lt;property id=&quot;20148&quot; value=&quot;5&quot;/&gt;&lt;property id=&quot;20300&quot; value=&quot;Slide 23 - &amp;quot;Netflix OSS Circuit Breaker – Hystrix, Turbine, Hystrix Dashboard&amp;quot;&quot;/&gt;&lt;property id=&quot;20307&quot; value=&quot;399&quot;/&gt;&lt;/object&gt;&lt;object type=&quot;3&quot; unique_id=&quot;822608&quot;&gt;&lt;property id=&quot;20148&quot; value=&quot;5&quot;/&gt;&lt;property id=&quot;20300&quot; value=&quot;Slide 24 - &amp;quot;Netflix OSS Automated Testing – Chaos Monkey &amp;amp; Simian Army&amp;quot;&quot;/&gt;&lt;property id=&quot;20307&quot; value=&quot;400&quot;/&gt;&lt;/object&gt;&lt;object type=&quot;3&quot; unique_id=&quot;822609&quot;&gt;&lt;property id=&quot;20148&quot; value=&quot;5&quot;/&gt;&lt;property id=&quot;20300&quot; value=&quot;Slide 25 - &amp;quot;Netflix OSS Dashboard / Console – Asgard &amp;amp; Spinnaker&amp;quot;&quot;/&gt;&lt;property id=&quot;20307&quot; value=&quot;401&quot;/&gt;&lt;/object&gt;&lt;object type=&quot;3&quot; unique_id=&quot;822610&quot;&gt;&lt;property id=&quot;20148&quot; value=&quot;5&quot;/&gt;&lt;property id=&quot;20300&quot; value=&quot;Slide 26 - &amp;quot;Netflix OSS – Pros and Cons&amp;quot;&quot;/&gt;&lt;property id=&quot;20307&quot; value=&quot;402&quot;/&gt;&lt;/object&gt;&lt;object type=&quot;3&quot; unique_id=&quot;822611&quot;&gt;&lt;property id=&quot;20148&quot; value=&quot;5&quot;/&gt;&lt;property id=&quot;20300&quot; value=&quot;Slide 27 - &amp;quot;Netflix OSS &amp;amp; Bluemix Comparison&amp;quot;&quot;/&gt;&lt;property id=&quot;20307&quot; value=&quot;403&quot;/&gt;&lt;/object&gt;&lt;object type=&quot;3&quot; unique_id=&quot;823338&quot;&gt;&lt;property id=&quot;20148&quot; value=&quot;5&quot;/&gt;&lt;property id=&quot;20300&quot; value=&quot;Slide 20&quot;/&gt;&lt;property id=&quot;20307&quot; value=&quot;419&quot;/&gt;&lt;/object&gt;&lt;object type=&quot;3&quot; unique_id=&quot;823339&quot;&gt;&lt;property id=&quot;20148&quot; value=&quot;5&quot;/&gt;&lt;property id=&quot;20300&quot; value=&quot;Slide 28 - &amp;quot;Bluemix Service Discovery  &amp;amp; Service Proxy&amp;quot;&quot;/&gt;&lt;property id=&quot;20307&quot; value=&quot;420&quot;/&gt;&lt;/object&gt;&lt;object type=&quot;3&quot; unique_id=&quot;823340&quot;&gt;&lt;property id=&quot;20148&quot; value=&quot;5&quot;/&gt;&lt;property id=&quot;20300&quot; value=&quot;Slide 29 - &amp;quot;Bluemix Service Discovery &amp;quot;&quot;/&gt;&lt;property id=&quot;20307&quot; value=&quot;404&quot;/&gt;&lt;/object&gt;&lt;object type=&quot;3&quot; unique_id=&quot;823341&quot;&gt;&lt;property id=&quot;20148&quot; value=&quot;5&quot;/&gt;&lt;property id=&quot;20300&quot; value=&quot;Slide 30 - &amp;quot;Operational Overview&amp;quot;&quot;/&gt;&lt;property id=&quot;20307&quot; value=&quot;405&quot;/&gt;&lt;/object&gt;&lt;object type=&quot;3&quot; unique_id=&quot;823342&quot;&gt;&lt;property id=&quot;20148&quot; value=&quot;5&quot;/&gt;&lt;property id=&quot;20300&quot; value=&quot;Slide 31 - &amp;quot;Service Discovery API &amp;quot;&quot;/&gt;&lt;property id=&quot;20307&quot; value=&quot;406&quot;/&gt;&lt;/object&gt;&lt;object type=&quot;3&quot; unique_id=&quot;823343&quot;&gt;&lt;property id=&quot;20148&quot; value=&quot;5&quot;/&gt;&lt;property id=&quot;20300&quot; value=&quot;Slide 32 - &amp;quot;Next Steps&amp;quot;&quot;/&gt;&lt;property id=&quot;20307&quot; value=&quot;407&quot;/&gt;&lt;/object&gt;&lt;object type=&quot;3&quot; unique_id=&quot;823345&quot;&gt;&lt;property id=&quot;20148&quot; value=&quot;5&quot;/&gt;&lt;property id=&quot;20300&quot; value=&quot;Slide 33 - &amp;quot;Bluemix Service Proxy – Why?&amp;quot;&quot;/&gt;&lt;property id=&quot;20307&quot; value=&quot;409&quot;/&gt;&lt;/object&gt;&lt;object type=&quot;3&quot; unique_id=&quot;823347&quot;&gt;&lt;property id=&quot;20148&quot; value=&quot;5&quot;/&gt;&lt;property id=&quot;20300&quot; value=&quot;Slide 34 - &amp;quot;Bluemix Service Proxy&amp;quot;&quot;/&gt;&lt;property id=&quot;20307&quot; value=&quot;411&quot;/&gt;&lt;/object&gt;&lt;object type=&quot;3&quot; unique_id=&quot;823350&quot;&gt;&lt;property id=&quot;20148&quot; value=&quot;5&quot;/&gt;&lt;property id=&quot;20300&quot; value=&quot;Slide 35&quot;/&gt;&lt;property id=&quot;20307&quot; value=&quot;413&quot;/&gt;&lt;/object&gt;&lt;object type=&quot;3&quot; unique_id=&quot;823351&quot;&gt;&lt;property id=&quot;20148&quot; value=&quot;5&quot;/&gt;&lt;property id=&quot;20300&quot; value=&quot;Slide 36&quot;/&gt;&lt;property id=&quot;20307&quot; value=&quot;414&quot;/&gt;&lt;/object&gt;&lt;object type=&quot;3&quot; unique_id=&quot;823355&quot;&gt;&lt;property id=&quot;20148&quot; value=&quot;5&quot;/&gt;&lt;property id=&quot;20300&quot; value=&quot;Slide 40&quot;/&gt;&lt;property id=&quot;20307&quot; value=&quot;418&quot;/&gt;&lt;/object&gt;&lt;object type=&quot;3&quot; unique_id=&quot;824970&quot;&gt;&lt;property id=&quot;20148&quot; value=&quot;5&quot;/&gt;&lt;property id=&quot;20300&quot; value=&quot;Slide 6 - &amp;quot;A microservices framework can help&amp;quot;&quot;/&gt;&lt;property id=&quot;20307&quot; value=&quot;422&quot;/&gt;&lt;/object&gt;&lt;object type=&quot;3&quot; unique_id=&quot;825175&quot;&gt;&lt;property id=&quot;20148&quot; value=&quot;5&quot;/&gt;&lt;property id=&quot;20300&quot; value=&quot;Slide 43 - &amp;quot;Backup Slides&amp;quot;&quot;/&gt;&lt;property id=&quot;20307&quot; value=&quot;423&quot;/&gt;&lt;/object&gt;&lt;object type=&quot;3&quot; unique_id=&quot;825808&quot;&gt;&lt;property id=&quot;20148&quot; value=&quot;5&quot;/&gt;&lt;property id=&quot;20300&quot; value=&quot;Slide 7 - &amp;quot;A microservices framework can help&amp;quot;&quot;/&gt;&lt;property id=&quot;20307&quot; value=&quot;424&quot;/&gt;&lt;/object&gt;&lt;object type=&quot;3&quot; unique_id=&quot;826269&quot;&gt;&lt;property id=&quot;20148&quot; value=&quot;5&quot;/&gt;&lt;property id=&quot;20300&quot; value=&quot;Slide 10 - &amp;quot;Service Registry&amp;quot;&quot;/&gt;&lt;property id=&quot;20307&quot; value=&quot;429&quot;/&gt;&lt;/object&gt;&lt;object type=&quot;3&quot; unique_id=&quot;826270&quot;&gt;&lt;property id=&quot;20148&quot; value=&quot;5&quot;/&gt;&lt;property id=&quot;20300&quot; value=&quot;Slide 11 - &amp;quot;Client-Side Discovery &amp;quot;&quot;/&gt;&lt;property id=&quot;20307&quot; value=&quot;426&quot;/&gt;&lt;/object&gt;&lt;object type=&quot;3&quot; unique_id=&quot;826271&quot;&gt;&lt;property id=&quot;20148&quot; value=&quot;5&quot;/&gt;&lt;property id=&quot;20300&quot; value=&quot;Slide 12 - &amp;quot;Client-Side Discovery &amp;quot;&quot;/&gt;&lt;property id=&quot;20307&quot; value=&quot;428&quot;/&gt;&lt;/object&gt;&lt;object type=&quot;3&quot; unique_id=&quot;826272&quot;&gt;&lt;property id=&quot;20148&quot; value=&quot;5&quot;/&gt;&lt;property id=&quot;20300&quot; value=&quot;Slide 13 - &amp;quot;Server-Side Discovery &amp;quot;&quot;/&gt;&lt;property id=&quot;20307&quot; value=&quot;427&quot;/&gt;&lt;/object&gt;&lt;object type=&quot;3&quot; unique_id=&quot;826274&quot;&gt;&lt;property id=&quot;20148&quot; value=&quot;5&quot;/&gt;&lt;property id=&quot;20300&quot; value=&quot;Slide 37 - &amp;quot;Microservice Terminology you might not know &amp;quot;&quot;/&gt;&lt;property id=&quot;20307&quot; value=&quot;430&quot;/&gt;&lt;/object&gt;&lt;object type=&quot;3&quot; unique_id=&quot;826275&quot;&gt;&lt;property id=&quot;20148&quot; value=&quot;5&quot;/&gt;&lt;property id=&quot;20300&quot; value=&quot;Slide 44 - &amp;quot;Tools &amp;amp; Components used by these Frameworks&amp;quot;&quot;/&gt;&lt;property id=&quot;20307&quot; value=&quot;431&quot;/&gt;&lt;/object&gt;&lt;object type=&quot;3&quot; unique_id=&quot;826421&quot;&gt;&lt;property id=&quot;20148&quot; value=&quot;5&quot;/&gt;&lt;property id=&quot;20300&quot; value=&quot;Slide 19 - &amp;quot;Framework or Fabric – What’s in a name?&amp;quot;&quot;/&gt;&lt;property id=&quot;20307&quot; value=&quot;432&quot;/&gt;&lt;/object&gt;&lt;object type=&quot;3&quot; unique_id=&quot;826615&quot;&gt;&lt;property id=&quot;20148&quot; value=&quot;5&quot;/&gt;&lt;property id=&quot;20300&quot; value=&quot;Slide 38 - &amp;quot;Amalgam8 – Three Major Components&amp;quot;&quot;/&gt;&lt;property id=&quot;20307&quot; value=&quot;433&quot;/&gt;&lt;/object&gt;&lt;object type=&quot;3&quot; unique_id=&quot;826616&quot;&gt;&lt;property id=&quot;20148&quot; value=&quot;5&quot;/&gt;&lt;property id=&quot;20300&quot; value=&quot;Slide 39 - &amp;quot;How it works&amp;quot;&quot;/&gt;&lt;property id=&quot;20307&quot; value=&quot;434&quot;/&gt;&lt;/object&gt;&lt;object type=&quot;3&quot; unique_id=&quot;826813&quot;&gt;&lt;property id=&quot;20148&quot; value=&quot;5&quot;/&gt;&lt;property id=&quot;20300&quot; value=&quot;Slide 42 - &amp;quot;Summary&amp;quot;&quot;/&gt;&lt;property id=&quot;20307&quot; value=&quot;435&quot;/&gt;&lt;/object&gt;&lt;object type=&quot;3&quot; unique_id=&quot;827473&quot;&gt;&lt;property id=&quot;20148&quot; value=&quot;5&quot;/&gt;&lt;property id=&quot;20300&quot; value=&quot;Slide 41 - &amp;quot;Resources &amp;quot;&quot;/&gt;&lt;property id=&quot;20307&quot; value=&quot;436&quot;/&gt;&lt;/object&gt;&lt;/object&gt;&lt;object type=&quot;8&quot; unique_id=&quot;267187&quot;&gt;&lt;/object&gt;&lt;/object&gt;&lt;/database&gt;"/>
  <p:tag name="SECTOMILLISECCONVERTED" val="1"/>
  <p:tag name="ARTICULATE_DESIGN_ID_CLFAUG15WIDE" val="Ts8Q7ESS"/>
  <p:tag name="ARTICULATE_SLIDE_COUNT" val="22"/>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CLASSAUTHORUNITTITLE"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CLASSAUTHORALTUSESLIDE" val="1"/>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LFAug15wide">
  <a:themeElements>
    <a:clrScheme name="">
      <a:dk1>
        <a:srgbClr val="000000"/>
      </a:dk1>
      <a:lt1>
        <a:srgbClr val="FFFFFF"/>
      </a:lt1>
      <a:dk2>
        <a:srgbClr val="8CC63F"/>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2016 Unit templateWIDE.potx" id="{66139B18-5809-4E27-AB4A-13190995D102}" vid="{4FB9538C-9565-4019-8B1C-9C4269F5133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29583</TotalTime>
  <Words>1992</Words>
  <Application>Microsoft Office PowerPoint</Application>
  <PresentationFormat>Custom</PresentationFormat>
  <Paragraphs>518</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CLFAug15wide</vt:lpstr>
      <vt:lpstr>Adopting cloud technologies</vt:lpstr>
      <vt:lpstr>Agenda</vt:lpstr>
      <vt:lpstr>A timeline</vt:lpstr>
      <vt:lpstr>Why adopt cloud?</vt:lpstr>
      <vt:lpstr>Cloud – the basics</vt:lpstr>
      <vt:lpstr>Cloud characteristics</vt:lpstr>
      <vt:lpstr>Cloud service models</vt:lpstr>
      <vt:lpstr>Cloud service models: IaaS</vt:lpstr>
      <vt:lpstr>Cloud service models: PaaS</vt:lpstr>
      <vt:lpstr>Cloud service models: SaaS</vt:lpstr>
      <vt:lpstr>Cloud service models: DBaaS</vt:lpstr>
      <vt:lpstr>Cloud deployment models</vt:lpstr>
      <vt:lpstr>Cloud deployment models: Private</vt:lpstr>
      <vt:lpstr>Cloud deployment models: Public</vt:lpstr>
      <vt:lpstr>Cloud deployment models: Hybrid</vt:lpstr>
      <vt:lpstr>Cloud computing  provisioning</vt:lpstr>
      <vt:lpstr>Automation</vt:lpstr>
      <vt:lpstr>DevOps</vt:lpstr>
      <vt:lpstr>Security</vt:lpstr>
      <vt:lpstr>Cloud native</vt:lpstr>
      <vt:lpstr>Standards</vt:lpstr>
      <vt:lpstr>Resources</vt:lpstr>
    </vt:vector>
  </TitlesOfParts>
  <Company>IBM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Adopting cloud technologies</dc:title>
  <dc:creator>Ray Hawkes</dc:creator>
  <cp:lastModifiedBy>ADMINIBM</cp:lastModifiedBy>
  <cp:revision>1139</cp:revision>
  <cp:lastPrinted>2016-07-26T14:25:42Z</cp:lastPrinted>
  <dcterms:created xsi:type="dcterms:W3CDTF">2007-02-23T17:24:38Z</dcterms:created>
  <dcterms:modified xsi:type="dcterms:W3CDTF">2018-04-20T21:03:47Z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1956EFC7-0A08-4AC2-8D38-783FB75AFFE9</vt:lpwstr>
  </property>
  <property fmtid="{D5CDD505-2E9C-101B-9397-08002B2CF9AE}" pid="3" name="ArticulatePath">
    <vt:lpwstr>Adopting cloud technologies</vt:lpwstr>
  </property>
</Properties>
</file>